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12192000"/>
  <p:notesSz cx="6858000" cy="9144000"/>
  <p:embeddedFontLst>
    <p:embeddedFont>
      <p:font typeface="Robo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8" name="Sid Mundhr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italic.fntdata"/><Relationship Id="rId21" Type="http://schemas.openxmlformats.org/officeDocument/2006/relationships/slide" Target="slides/slide16.xml"/><Relationship Id="rId43" Type="http://schemas.openxmlformats.org/officeDocument/2006/relationships/font" Target="fonts/Robo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6-19T20:03:59.899">
    <p:pos x="6000" y="0"/>
    <p:text>Shirui</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20-06-19T20:05:15.449">
    <p:pos x="528" y="422"/>
    <p:text>Nishanth</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20-06-19T20:04:43.901">
    <p:pos x="6000" y="0"/>
    <p:text>Nishanth</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20-06-19T20:04:31.198">
    <p:pos x="6000" y="0"/>
    <p:text>Sid</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20-06-19T20:04:59.348">
    <p:pos x="528" y="278"/>
    <p:text>Ming</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6" dt="2020-06-19T20:07:37.355">
    <p:pos x="6000" y="0"/>
    <p:text>Rasagnya</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7" dt="2020-06-19T20:10:49.673">
    <p:pos x="6000" y="0"/>
    <p:text>Shirui</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8" dt="2020-06-19T20:11:36.705">
    <p:pos x="528" y="574"/>
    <p:text>Rasagnya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89340db931_3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89340db931_3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89340db931_1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89340db931_1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89340db931_6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9340db931_6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89340db931_6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89340db931_5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89340db931_5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89340db931_5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89340db931_5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89340db931_5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89340db931_5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89340db931_5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89340db931_5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89340db931_5_1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89340db931_5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89340db931_5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89340db931_5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89340db931_9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89340db931_9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89340db931_7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89340db931_7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t/>
            </a:r>
            <a:endParaRPr sz="200"/>
          </a:p>
        </p:txBody>
      </p:sp>
      <p:sp>
        <p:nvSpPr>
          <p:cNvPr id="378" name="Google Shape;378;g89340db931_7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89340db931_5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89340db931_5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89340db931_5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g89340db931_5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89340db931_5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g89340db931_5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89340db931_5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89340db931_5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89253acc0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89253acc03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000"/>
              <a:t>Autocorrelation measures the degree of similarity between a given time series and the lagged version of the same series over successive time intervals. It is analogous to the correlation between two time-series: the first one in its original form and one lagged by n periods.</a:t>
            </a:r>
            <a:endParaRPr sz="1000"/>
          </a:p>
          <a:p>
            <a:pPr indent="0" lvl="0" marL="0" rtl="0" algn="l">
              <a:spcBef>
                <a:spcPts val="0"/>
              </a:spcBef>
              <a:spcAft>
                <a:spcPts val="0"/>
              </a:spcAft>
              <a:buNone/>
            </a:pPr>
            <a:r>
              <a:t/>
            </a:r>
            <a:endParaRPr sz="1000"/>
          </a:p>
          <a:p>
            <a:pPr indent="0" lvl="0" marL="0" rtl="0" algn="l">
              <a:spcBef>
                <a:spcPts val="0"/>
              </a:spcBef>
              <a:spcAft>
                <a:spcPts val="0"/>
              </a:spcAft>
              <a:buClr>
                <a:schemeClr val="dk1"/>
              </a:buClr>
              <a:buFont typeface="Arial"/>
              <a:buNone/>
            </a:pPr>
            <a:r>
              <a:rPr lang="en-US" sz="1000"/>
              <a:t>By plotting the squared/absolute errors over time we could see whether the variance is constant over time. In case of asset returns, we can observe periods of high/low volatility aka ‘volatility clustering’ and can be observed at the time series plot of log returns.</a:t>
            </a:r>
            <a:endParaRPr sz="200"/>
          </a:p>
        </p:txBody>
      </p:sp>
      <p:sp>
        <p:nvSpPr>
          <p:cNvPr id="157" name="Google Shape;157;g89253acc03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89340db931_7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89340db931_7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t/>
            </a:r>
            <a:endParaRPr sz="200"/>
          </a:p>
        </p:txBody>
      </p:sp>
      <p:sp>
        <p:nvSpPr>
          <p:cNvPr id="168" name="Google Shape;168;g89340db931_7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2.png"/><Relationship Id="rId5"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21.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comments" Target="../comments/comment2.xml"/><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omments" Target="../comments/comment3.xml"/><Relationship Id="rId4"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omments" Target="../comments/comment4.xml"/><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omments" Target="../comments/comment5.xml"/><Relationship Id="rId4" Type="http://schemas.openxmlformats.org/officeDocument/2006/relationships/image" Target="../media/image2.png"/><Relationship Id="rId5"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en.wikipedia.org/wiki/Ensemble_learning" TargetMode="External"/><Relationship Id="rId4" Type="http://schemas.openxmlformats.org/officeDocument/2006/relationships/image" Target="../media/image2.png"/><Relationship Id="rId5" Type="http://schemas.openxmlformats.org/officeDocument/2006/relationships/image" Target="../media/image25.png"/><Relationship Id="rId6"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omments" Target="../comments/comment6.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3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jp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44.png"/><Relationship Id="rId5"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png"/><Relationship Id="rId8"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comments" Target="../comments/comment7.xml"/><Relationship Id="rId4" Type="http://schemas.openxmlformats.org/officeDocument/2006/relationships/image" Target="../media/image2.png"/><Relationship Id="rId5" Type="http://schemas.openxmlformats.org/officeDocument/2006/relationships/image" Target="../media/image36.png"/><Relationship Id="rId6"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40.png"/><Relationship Id="rId5"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comments" Target="../comments/comment8.xml"/><Relationship Id="rId4" Type="http://schemas.openxmlformats.org/officeDocument/2006/relationships/image" Target="../media/image2.png"/><Relationship Id="rId5" Type="http://schemas.openxmlformats.org/officeDocument/2006/relationships/image" Target="../media/image38.png"/><Relationship Id="rId6"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investopedia.com/terms/m/macd.asp" TargetMode="External"/><Relationship Id="rId4" Type="http://schemas.openxmlformats.org/officeDocument/2006/relationships/hyperlink" Target="https://en.wikipedia.org/wiki/Bootstrap_mode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hyperlink" Target="https://en.wikipedia.org/wiki/Jarque%E2%80%93Bera_test" TargetMode="External"/><Relationship Id="rId5"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472C4"/>
        </a:solidFill>
      </p:bgPr>
    </p:bg>
    <p:spTree>
      <p:nvGrpSpPr>
        <p:cNvPr id="87" name="Shape 87"/>
        <p:cNvGrpSpPr/>
        <p:nvPr/>
      </p:nvGrpSpPr>
      <p:grpSpPr>
        <a:xfrm>
          <a:off x="0" y="0"/>
          <a:ext cx="0" cy="0"/>
          <a:chOff x="0" y="0"/>
          <a:chExt cx="0" cy="0"/>
        </a:xfrm>
      </p:grpSpPr>
      <p:sp>
        <p:nvSpPr>
          <p:cNvPr id="88" name="Google Shape;88;p13"/>
          <p:cNvSpPr txBox="1"/>
          <p:nvPr>
            <p:ph type="ctrTitle"/>
          </p:nvPr>
        </p:nvSpPr>
        <p:spPr>
          <a:xfrm>
            <a:off x="5334006" y="770865"/>
            <a:ext cx="6501650" cy="3147796"/>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9600"/>
              <a:buFont typeface="Roboto"/>
              <a:buNone/>
            </a:pPr>
            <a:r>
              <a:rPr lang="en-US" sz="9600">
                <a:solidFill>
                  <a:schemeClr val="lt1"/>
                </a:solidFill>
                <a:latin typeface="Roboto"/>
                <a:ea typeface="Roboto"/>
                <a:cs typeface="Roboto"/>
                <a:sym typeface="Roboto"/>
              </a:rPr>
              <a:t>Facebook</a:t>
            </a:r>
            <a:endParaRPr/>
          </a:p>
        </p:txBody>
      </p:sp>
      <p:sp>
        <p:nvSpPr>
          <p:cNvPr id="89" name="Google Shape;89;p13"/>
          <p:cNvSpPr txBox="1"/>
          <p:nvPr>
            <p:ph idx="1" type="subTitle"/>
          </p:nvPr>
        </p:nvSpPr>
        <p:spPr>
          <a:xfrm>
            <a:off x="5718048" y="3730752"/>
            <a:ext cx="5245874" cy="2512334"/>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Clr>
                <a:schemeClr val="lt1"/>
              </a:buClr>
              <a:buSzPts val="2400"/>
              <a:buNone/>
            </a:pPr>
            <a:r>
              <a:rPr lang="en-US">
                <a:solidFill>
                  <a:schemeClr val="lt1"/>
                </a:solidFill>
                <a:latin typeface="Roboto"/>
                <a:ea typeface="Roboto"/>
                <a:cs typeface="Roboto"/>
                <a:sym typeface="Roboto"/>
              </a:rPr>
              <a:t>Presented By:-</a:t>
            </a:r>
            <a:endParaRPr/>
          </a:p>
          <a:p>
            <a:pPr indent="0" lvl="0" marL="0" rtl="0" algn="ctr">
              <a:lnSpc>
                <a:spcPct val="80000"/>
              </a:lnSpc>
              <a:spcBef>
                <a:spcPts val="1000"/>
              </a:spcBef>
              <a:spcAft>
                <a:spcPts val="0"/>
              </a:spcAft>
              <a:buClr>
                <a:schemeClr val="lt1"/>
              </a:buClr>
              <a:buSzPts val="2400"/>
              <a:buNone/>
            </a:pPr>
            <a:r>
              <a:rPr lang="en-US">
                <a:solidFill>
                  <a:schemeClr val="lt1"/>
                </a:solidFill>
                <a:latin typeface="Roboto"/>
                <a:ea typeface="Roboto"/>
                <a:cs typeface="Roboto"/>
                <a:sym typeface="Roboto"/>
              </a:rPr>
              <a:t>Siddharth Mundhra</a:t>
            </a:r>
            <a:endParaRPr/>
          </a:p>
          <a:p>
            <a:pPr indent="0" lvl="0" marL="0" rtl="0" algn="ctr">
              <a:lnSpc>
                <a:spcPct val="80000"/>
              </a:lnSpc>
              <a:spcBef>
                <a:spcPts val="1000"/>
              </a:spcBef>
              <a:spcAft>
                <a:spcPts val="0"/>
              </a:spcAft>
              <a:buClr>
                <a:schemeClr val="lt1"/>
              </a:buClr>
              <a:buSzPts val="2400"/>
              <a:buNone/>
            </a:pPr>
            <a:r>
              <a:rPr lang="en-US">
                <a:solidFill>
                  <a:schemeClr val="lt1"/>
                </a:solidFill>
                <a:latin typeface="Roboto"/>
                <a:ea typeface="Roboto"/>
                <a:cs typeface="Roboto"/>
                <a:sym typeface="Roboto"/>
              </a:rPr>
              <a:t>Nishanth Manjunatha</a:t>
            </a:r>
            <a:endParaRPr>
              <a:solidFill>
                <a:schemeClr val="lt1"/>
              </a:solidFill>
              <a:latin typeface="Roboto"/>
              <a:ea typeface="Roboto"/>
              <a:cs typeface="Roboto"/>
              <a:sym typeface="Roboto"/>
            </a:endParaRPr>
          </a:p>
          <a:p>
            <a:pPr indent="0" lvl="0" marL="0" rtl="0" algn="ctr">
              <a:lnSpc>
                <a:spcPct val="80000"/>
              </a:lnSpc>
              <a:spcBef>
                <a:spcPts val="1000"/>
              </a:spcBef>
              <a:spcAft>
                <a:spcPts val="0"/>
              </a:spcAft>
              <a:buClr>
                <a:schemeClr val="lt1"/>
              </a:buClr>
              <a:buSzPts val="2400"/>
              <a:buNone/>
            </a:pPr>
            <a:r>
              <a:rPr lang="en-US">
                <a:solidFill>
                  <a:schemeClr val="lt1"/>
                </a:solidFill>
                <a:latin typeface="Roboto"/>
                <a:ea typeface="Roboto"/>
                <a:cs typeface="Roboto"/>
                <a:sym typeface="Roboto"/>
              </a:rPr>
              <a:t>Rasagnya Reddy Avala</a:t>
            </a:r>
            <a:endParaRPr>
              <a:solidFill>
                <a:schemeClr val="lt1"/>
              </a:solidFill>
              <a:latin typeface="Roboto"/>
              <a:ea typeface="Roboto"/>
              <a:cs typeface="Roboto"/>
              <a:sym typeface="Roboto"/>
            </a:endParaRPr>
          </a:p>
          <a:p>
            <a:pPr indent="0" lvl="0" marL="0" rtl="0" algn="ctr">
              <a:lnSpc>
                <a:spcPct val="80000"/>
              </a:lnSpc>
              <a:spcBef>
                <a:spcPts val="1000"/>
              </a:spcBef>
              <a:spcAft>
                <a:spcPts val="0"/>
              </a:spcAft>
              <a:buClr>
                <a:schemeClr val="lt1"/>
              </a:buClr>
              <a:buSzPts val="2400"/>
              <a:buNone/>
            </a:pPr>
            <a:r>
              <a:rPr lang="en-US">
                <a:solidFill>
                  <a:schemeClr val="lt1"/>
                </a:solidFill>
                <a:latin typeface="Roboto"/>
                <a:ea typeface="Roboto"/>
                <a:cs typeface="Roboto"/>
                <a:sym typeface="Roboto"/>
              </a:rPr>
              <a:t>Minghao ru</a:t>
            </a:r>
            <a:endParaRPr>
              <a:solidFill>
                <a:schemeClr val="lt1"/>
              </a:solidFill>
              <a:latin typeface="Roboto"/>
              <a:ea typeface="Roboto"/>
              <a:cs typeface="Roboto"/>
              <a:sym typeface="Roboto"/>
            </a:endParaRPr>
          </a:p>
          <a:p>
            <a:pPr indent="0" lvl="0" marL="0" rtl="0" algn="ctr">
              <a:lnSpc>
                <a:spcPct val="80000"/>
              </a:lnSpc>
              <a:spcBef>
                <a:spcPts val="1000"/>
              </a:spcBef>
              <a:spcAft>
                <a:spcPts val="0"/>
              </a:spcAft>
              <a:buClr>
                <a:schemeClr val="lt1"/>
              </a:buClr>
              <a:buSzPts val="2400"/>
              <a:buNone/>
            </a:pPr>
            <a:r>
              <a:rPr lang="en-US">
                <a:solidFill>
                  <a:schemeClr val="lt1"/>
                </a:solidFill>
                <a:latin typeface="Roboto"/>
                <a:ea typeface="Roboto"/>
                <a:cs typeface="Roboto"/>
                <a:sym typeface="Roboto"/>
              </a:rPr>
              <a:t>Shirui Liu</a:t>
            </a:r>
            <a:endParaRPr/>
          </a:p>
        </p:txBody>
      </p:sp>
      <p:pic>
        <p:nvPicPr>
          <p:cNvPr descr="A picture containing drawing&#10;&#10;Description automatically generated" id="90" name="Google Shape;90;p13"/>
          <p:cNvPicPr preferRelativeResize="0"/>
          <p:nvPr/>
        </p:nvPicPr>
        <p:blipFill rotWithShape="1">
          <a:blip r:embed="rId3">
            <a:alphaModFix/>
          </a:blip>
          <a:srcRect b="0" l="0" r="0" t="0"/>
          <a:stretch/>
        </p:blipFill>
        <p:spPr>
          <a:xfrm>
            <a:off x="224752" y="627459"/>
            <a:ext cx="4917233" cy="491723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914400" y="517525"/>
            <a:ext cx="46167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1877F2"/>
              </a:buClr>
              <a:buSzPts val="4400"/>
              <a:buFont typeface="Calibri"/>
              <a:buNone/>
            </a:pPr>
            <a:r>
              <a:rPr lang="en-US">
                <a:solidFill>
                  <a:srgbClr val="1877F2"/>
                </a:solidFill>
              </a:rPr>
              <a:t>Kalman</a:t>
            </a:r>
            <a:r>
              <a:rPr lang="en-US">
                <a:solidFill>
                  <a:srgbClr val="2F5496"/>
                </a:solidFill>
              </a:rPr>
              <a:t> </a:t>
            </a:r>
            <a:r>
              <a:rPr lang="en-US">
                <a:solidFill>
                  <a:srgbClr val="1877F2"/>
                </a:solidFill>
              </a:rPr>
              <a:t>Filter</a:t>
            </a:r>
            <a:endParaRPr>
              <a:solidFill>
                <a:srgbClr val="2F5496"/>
              </a:solidFill>
            </a:endParaRPr>
          </a:p>
        </p:txBody>
      </p:sp>
      <p:sp>
        <p:nvSpPr>
          <p:cNvPr id="187" name="Google Shape;187;p22"/>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188" name="Google Shape;188;p22"/>
          <p:cNvPicPr preferRelativeResize="0"/>
          <p:nvPr/>
        </p:nvPicPr>
        <p:blipFill rotWithShape="1">
          <a:blip r:embed="rId4">
            <a:alphaModFix/>
          </a:blip>
          <a:srcRect b="0" l="0" r="0" t="0"/>
          <a:stretch/>
        </p:blipFill>
        <p:spPr>
          <a:xfrm>
            <a:off x="11394332" y="0"/>
            <a:ext cx="530612" cy="530612"/>
          </a:xfrm>
          <a:prstGeom prst="rect">
            <a:avLst/>
          </a:prstGeom>
          <a:noFill/>
          <a:ln>
            <a:noFill/>
          </a:ln>
        </p:spPr>
      </p:pic>
      <p:sp>
        <p:nvSpPr>
          <p:cNvPr id="189" name="Google Shape;189;p22"/>
          <p:cNvSpPr txBox="1"/>
          <p:nvPr/>
        </p:nvSpPr>
        <p:spPr>
          <a:xfrm>
            <a:off x="801250" y="1792050"/>
            <a:ext cx="5157000" cy="4557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600">
              <a:latin typeface="Calibri"/>
              <a:ea typeface="Calibri"/>
              <a:cs typeface="Calibri"/>
              <a:sym typeface="Calibri"/>
            </a:endParaRPr>
          </a:p>
          <a:p>
            <a:pPr indent="-330200" lvl="0" marL="457200" rtl="0" algn="l">
              <a:lnSpc>
                <a:spcPct val="150000"/>
              </a:lnSpc>
              <a:spcBef>
                <a:spcPts val="0"/>
              </a:spcBef>
              <a:spcAft>
                <a:spcPts val="0"/>
              </a:spcAft>
              <a:buSzPts val="1600"/>
              <a:buFont typeface="Calibri"/>
              <a:buChar char="●"/>
            </a:pPr>
            <a:r>
              <a:rPr lang="en-US" sz="1600">
                <a:solidFill>
                  <a:schemeClr val="dk1"/>
                </a:solidFill>
                <a:latin typeface="Calibri"/>
                <a:ea typeface="Calibri"/>
                <a:cs typeface="Calibri"/>
                <a:sym typeface="Calibri"/>
              </a:rPr>
              <a:t>The kalman filter is an optimal estimation algorithm that uses noisy observations of a system over time to estimate the parameters of system and predict future observations. </a:t>
            </a:r>
            <a:endParaRPr sz="1600">
              <a:latin typeface="Calibri"/>
              <a:ea typeface="Calibri"/>
              <a:cs typeface="Calibri"/>
              <a:sym typeface="Calibri"/>
            </a:endParaRPr>
          </a:p>
          <a:p>
            <a:pPr indent="-330200" lvl="0" marL="457200" rtl="0" algn="l">
              <a:lnSpc>
                <a:spcPct val="150000"/>
              </a:lnSpc>
              <a:spcBef>
                <a:spcPts val="0"/>
              </a:spcBef>
              <a:spcAft>
                <a:spcPts val="0"/>
              </a:spcAft>
              <a:buSzPts val="1600"/>
              <a:buFont typeface="Calibri"/>
              <a:buChar char="●"/>
            </a:pPr>
            <a:r>
              <a:rPr lang="en-US" sz="1600">
                <a:latin typeface="Calibri"/>
                <a:ea typeface="Calibri"/>
                <a:cs typeface="Calibri"/>
                <a:sym typeface="Calibri"/>
              </a:rPr>
              <a:t>The Kalman filter and state space models are strongly connected</a:t>
            </a:r>
            <a:endParaRPr sz="1600">
              <a:latin typeface="Calibri"/>
              <a:ea typeface="Calibri"/>
              <a:cs typeface="Calibri"/>
              <a:sym typeface="Calibri"/>
            </a:endParaRPr>
          </a:p>
          <a:p>
            <a:pPr indent="-330200" lvl="0" marL="457200" rtl="0" algn="l">
              <a:lnSpc>
                <a:spcPct val="150000"/>
              </a:lnSpc>
              <a:spcBef>
                <a:spcPts val="0"/>
              </a:spcBef>
              <a:spcAft>
                <a:spcPts val="0"/>
              </a:spcAft>
              <a:buSzPts val="1600"/>
              <a:buFont typeface="Calibri"/>
              <a:buChar char="●"/>
            </a:pPr>
            <a:r>
              <a:rPr lang="en-US" sz="1600">
                <a:latin typeface="Calibri"/>
                <a:ea typeface="Calibri"/>
                <a:cs typeface="Calibri"/>
                <a:sym typeface="Calibri"/>
              </a:rPr>
              <a:t>The Kalman filter combines information sources to give better estimates. </a:t>
            </a:r>
            <a:endParaRPr sz="1600">
              <a:latin typeface="Calibri"/>
              <a:ea typeface="Calibri"/>
              <a:cs typeface="Calibri"/>
              <a:sym typeface="Calibri"/>
            </a:endParaRPr>
          </a:p>
          <a:p>
            <a:pPr indent="-330200" lvl="0" marL="457200" rtl="0" algn="l">
              <a:lnSpc>
                <a:spcPct val="150000"/>
              </a:lnSpc>
              <a:spcBef>
                <a:spcPts val="0"/>
              </a:spcBef>
              <a:spcAft>
                <a:spcPts val="0"/>
              </a:spcAft>
              <a:buSzPts val="1600"/>
              <a:buFont typeface="Calibri"/>
              <a:buChar char="●"/>
            </a:pPr>
            <a:r>
              <a:rPr lang="en-US" sz="1600">
                <a:latin typeface="Calibri"/>
                <a:ea typeface="Calibri"/>
                <a:cs typeface="Calibri"/>
                <a:sym typeface="Calibri"/>
              </a:rPr>
              <a:t>Application: Navigation and control systems (Spaceships, Robots, touchpads), Trading strategies, Econometrics.</a:t>
            </a:r>
            <a:endParaRPr sz="1600">
              <a:latin typeface="Calibri"/>
              <a:ea typeface="Calibri"/>
              <a:cs typeface="Calibri"/>
              <a:sym typeface="Calibri"/>
            </a:endParaRPr>
          </a:p>
          <a:p>
            <a:pPr indent="0" lvl="0" marL="457200" rtl="0" algn="l">
              <a:lnSpc>
                <a:spcPct val="150000"/>
              </a:lnSpc>
              <a:spcBef>
                <a:spcPts val="0"/>
              </a:spcBef>
              <a:spcAft>
                <a:spcPts val="0"/>
              </a:spcAft>
              <a:buNone/>
            </a:pPr>
            <a:r>
              <a:t/>
            </a:r>
            <a:endParaRPr sz="1600">
              <a:latin typeface="Calibri"/>
              <a:ea typeface="Calibri"/>
              <a:cs typeface="Calibri"/>
              <a:sym typeface="Calibri"/>
            </a:endParaRPr>
          </a:p>
          <a:p>
            <a:pPr indent="0" lvl="0" marL="457200" rtl="0" algn="l">
              <a:lnSpc>
                <a:spcPct val="150000"/>
              </a:lnSpc>
              <a:spcBef>
                <a:spcPts val="0"/>
              </a:spcBef>
              <a:spcAft>
                <a:spcPts val="0"/>
              </a:spcAft>
              <a:buNone/>
            </a:pPr>
            <a:r>
              <a:t/>
            </a:r>
            <a:endParaRPr>
              <a:latin typeface="Calibri"/>
              <a:ea typeface="Calibri"/>
              <a:cs typeface="Calibri"/>
              <a:sym typeface="Calibri"/>
            </a:endParaRPr>
          </a:p>
          <a:p>
            <a:pPr indent="0" lvl="0" marL="457200" rtl="0" algn="l">
              <a:lnSpc>
                <a:spcPct val="115000"/>
              </a:lnSpc>
              <a:spcBef>
                <a:spcPts val="0"/>
              </a:spcBef>
              <a:spcAft>
                <a:spcPts val="0"/>
              </a:spcAft>
              <a:buNone/>
            </a:pPr>
            <a:r>
              <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p:txBody>
      </p:sp>
      <p:pic>
        <p:nvPicPr>
          <p:cNvPr id="190" name="Google Shape;190;p22"/>
          <p:cNvPicPr preferRelativeResize="0"/>
          <p:nvPr/>
        </p:nvPicPr>
        <p:blipFill>
          <a:blip r:embed="rId5">
            <a:alphaModFix/>
          </a:blip>
          <a:stretch>
            <a:fillRect/>
          </a:stretch>
        </p:blipFill>
        <p:spPr>
          <a:xfrm>
            <a:off x="6911900" y="758575"/>
            <a:ext cx="4773435" cy="59901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914400" y="517525"/>
            <a:ext cx="46167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1877F2"/>
              </a:buClr>
              <a:buSzPts val="4400"/>
              <a:buFont typeface="Calibri"/>
              <a:buNone/>
            </a:pPr>
            <a:r>
              <a:rPr lang="en-US">
                <a:solidFill>
                  <a:srgbClr val="1877F2"/>
                </a:solidFill>
              </a:rPr>
              <a:t>Kalman</a:t>
            </a:r>
            <a:r>
              <a:rPr lang="en-US">
                <a:solidFill>
                  <a:srgbClr val="2F5496"/>
                </a:solidFill>
              </a:rPr>
              <a:t> </a:t>
            </a:r>
            <a:r>
              <a:rPr lang="en-US">
                <a:solidFill>
                  <a:srgbClr val="1877F2"/>
                </a:solidFill>
              </a:rPr>
              <a:t>Filter</a:t>
            </a:r>
            <a:endParaRPr>
              <a:solidFill>
                <a:srgbClr val="2F5496"/>
              </a:solidFill>
            </a:endParaRPr>
          </a:p>
        </p:txBody>
      </p:sp>
      <p:sp>
        <p:nvSpPr>
          <p:cNvPr id="196" name="Google Shape;196;p23"/>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197" name="Google Shape;197;p23"/>
          <p:cNvPicPr preferRelativeResize="0"/>
          <p:nvPr/>
        </p:nvPicPr>
        <p:blipFill rotWithShape="1">
          <a:blip r:embed="rId3">
            <a:alphaModFix/>
          </a:blip>
          <a:srcRect b="0" l="0" r="0" t="0"/>
          <a:stretch/>
        </p:blipFill>
        <p:spPr>
          <a:xfrm>
            <a:off x="11394332" y="0"/>
            <a:ext cx="530612" cy="530612"/>
          </a:xfrm>
          <a:prstGeom prst="rect">
            <a:avLst/>
          </a:prstGeom>
          <a:noFill/>
          <a:ln>
            <a:noFill/>
          </a:ln>
        </p:spPr>
      </p:pic>
      <p:pic>
        <p:nvPicPr>
          <p:cNvPr id="198" name="Google Shape;198;p23"/>
          <p:cNvPicPr preferRelativeResize="0"/>
          <p:nvPr/>
        </p:nvPicPr>
        <p:blipFill>
          <a:blip r:embed="rId4">
            <a:alphaModFix/>
          </a:blip>
          <a:stretch>
            <a:fillRect/>
          </a:stretch>
        </p:blipFill>
        <p:spPr>
          <a:xfrm>
            <a:off x="6602993" y="1239675"/>
            <a:ext cx="5048250" cy="3152775"/>
          </a:xfrm>
          <a:prstGeom prst="rect">
            <a:avLst/>
          </a:prstGeom>
          <a:noFill/>
          <a:ln>
            <a:noFill/>
          </a:ln>
        </p:spPr>
      </p:pic>
      <p:pic>
        <p:nvPicPr>
          <p:cNvPr id="199" name="Google Shape;199;p23"/>
          <p:cNvPicPr preferRelativeResize="0"/>
          <p:nvPr/>
        </p:nvPicPr>
        <p:blipFill>
          <a:blip r:embed="rId5">
            <a:alphaModFix/>
          </a:blip>
          <a:stretch>
            <a:fillRect/>
          </a:stretch>
        </p:blipFill>
        <p:spPr>
          <a:xfrm>
            <a:off x="7107824" y="4787450"/>
            <a:ext cx="4038600" cy="1190625"/>
          </a:xfrm>
          <a:prstGeom prst="rect">
            <a:avLst/>
          </a:prstGeom>
          <a:noFill/>
          <a:ln>
            <a:noFill/>
          </a:ln>
        </p:spPr>
      </p:pic>
      <p:pic>
        <p:nvPicPr>
          <p:cNvPr id="200" name="Google Shape;200;p23"/>
          <p:cNvPicPr preferRelativeResize="0"/>
          <p:nvPr/>
        </p:nvPicPr>
        <p:blipFill rotWithShape="1">
          <a:blip r:embed="rId6">
            <a:alphaModFix/>
          </a:blip>
          <a:srcRect b="18240" l="0" r="0" t="0"/>
          <a:stretch/>
        </p:blipFill>
        <p:spPr>
          <a:xfrm>
            <a:off x="439350" y="4083600"/>
            <a:ext cx="5566799" cy="859725"/>
          </a:xfrm>
          <a:prstGeom prst="rect">
            <a:avLst/>
          </a:prstGeom>
          <a:noFill/>
          <a:ln>
            <a:noFill/>
          </a:ln>
        </p:spPr>
      </p:pic>
      <p:pic>
        <p:nvPicPr>
          <p:cNvPr id="201" name="Google Shape;201;p23"/>
          <p:cNvPicPr preferRelativeResize="0"/>
          <p:nvPr/>
        </p:nvPicPr>
        <p:blipFill rotWithShape="1">
          <a:blip r:embed="rId7">
            <a:alphaModFix/>
          </a:blip>
          <a:srcRect b="0" l="0" r="0" t="0"/>
          <a:stretch/>
        </p:blipFill>
        <p:spPr>
          <a:xfrm>
            <a:off x="439349" y="1711148"/>
            <a:ext cx="5009244" cy="2176272"/>
          </a:xfrm>
          <a:prstGeom prst="rect">
            <a:avLst/>
          </a:prstGeom>
          <a:noFill/>
          <a:ln>
            <a:noFill/>
          </a:ln>
        </p:spPr>
      </p:pic>
      <p:pic>
        <p:nvPicPr>
          <p:cNvPr id="202" name="Google Shape;202;p23"/>
          <p:cNvPicPr preferRelativeResize="0"/>
          <p:nvPr/>
        </p:nvPicPr>
        <p:blipFill>
          <a:blip r:embed="rId8">
            <a:alphaModFix/>
          </a:blip>
          <a:stretch>
            <a:fillRect/>
          </a:stretch>
        </p:blipFill>
        <p:spPr>
          <a:xfrm>
            <a:off x="677025" y="5549300"/>
            <a:ext cx="4533900" cy="1028700"/>
          </a:xfrm>
          <a:prstGeom prst="rect">
            <a:avLst/>
          </a:prstGeom>
          <a:noFill/>
          <a:ln>
            <a:noFill/>
          </a:ln>
        </p:spPr>
      </p:pic>
      <p:sp>
        <p:nvSpPr>
          <p:cNvPr id="203" name="Google Shape;203;p23"/>
          <p:cNvSpPr txBox="1"/>
          <p:nvPr/>
        </p:nvSpPr>
        <p:spPr>
          <a:xfrm>
            <a:off x="671275" y="5179775"/>
            <a:ext cx="1968600" cy="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latin typeface="Calibri"/>
                <a:ea typeface="Calibri"/>
                <a:cs typeface="Calibri"/>
                <a:sym typeface="Calibri"/>
              </a:rPr>
              <a:t>Smoother kalman filter</a:t>
            </a:r>
            <a:endParaRPr u="sng">
              <a:latin typeface="Calibri"/>
              <a:ea typeface="Calibri"/>
              <a:cs typeface="Calibri"/>
              <a:sym typeface="Calibri"/>
            </a:endParaRPr>
          </a:p>
        </p:txBody>
      </p:sp>
      <p:sp>
        <p:nvSpPr>
          <p:cNvPr id="204" name="Google Shape;204;p23"/>
          <p:cNvSpPr txBox="1"/>
          <p:nvPr/>
        </p:nvSpPr>
        <p:spPr>
          <a:xfrm>
            <a:off x="7788475" y="6203225"/>
            <a:ext cx="3006900" cy="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RMSE: 0.00426517197744397</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468300" y="231975"/>
            <a:ext cx="60705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3600"/>
              <a:buFont typeface="Calibri"/>
              <a:buNone/>
            </a:pPr>
            <a:r>
              <a:rPr lang="en-US">
                <a:solidFill>
                  <a:srgbClr val="1877F2"/>
                </a:solidFill>
              </a:rPr>
              <a:t>Linear Regression (EMA)</a:t>
            </a:r>
            <a:endParaRPr/>
          </a:p>
        </p:txBody>
      </p:sp>
      <p:sp>
        <p:nvSpPr>
          <p:cNvPr id="210" name="Google Shape;210;p24"/>
          <p:cNvSpPr txBox="1"/>
          <p:nvPr/>
        </p:nvSpPr>
        <p:spPr>
          <a:xfrm>
            <a:off x="737125" y="6064775"/>
            <a:ext cx="1974300" cy="5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RMSE</a:t>
            </a:r>
            <a:r>
              <a:rPr lang="en-US" sz="2000">
                <a:solidFill>
                  <a:schemeClr val="dk1"/>
                </a:solidFill>
                <a:latin typeface="Calibri"/>
                <a:ea typeface="Calibri"/>
                <a:cs typeface="Calibri"/>
                <a:sym typeface="Calibri"/>
              </a:rPr>
              <a:t> : 5.05</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1" name="Google Shape;211;p24"/>
          <p:cNvPicPr preferRelativeResize="0"/>
          <p:nvPr/>
        </p:nvPicPr>
        <p:blipFill rotWithShape="1">
          <a:blip r:embed="rId3">
            <a:alphaModFix/>
          </a:blip>
          <a:srcRect b="0" l="0" r="0" t="0"/>
          <a:stretch/>
        </p:blipFill>
        <p:spPr>
          <a:xfrm>
            <a:off x="618743" y="3855441"/>
            <a:ext cx="4629744" cy="2111813"/>
          </a:xfrm>
          <a:prstGeom prst="rect">
            <a:avLst/>
          </a:prstGeom>
          <a:noFill/>
          <a:ln>
            <a:noFill/>
          </a:ln>
        </p:spPr>
      </p:pic>
      <p:sp>
        <p:nvSpPr>
          <p:cNvPr id="212" name="Google Shape;212;p24"/>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213" name="Google Shape;213;p24"/>
          <p:cNvPicPr preferRelativeResize="0"/>
          <p:nvPr/>
        </p:nvPicPr>
        <p:blipFill rotWithShape="1">
          <a:blip r:embed="rId4">
            <a:alphaModFix/>
          </a:blip>
          <a:srcRect b="0" l="0" r="0" t="0"/>
          <a:stretch/>
        </p:blipFill>
        <p:spPr>
          <a:xfrm>
            <a:off x="11394332" y="0"/>
            <a:ext cx="530612" cy="530612"/>
          </a:xfrm>
          <a:prstGeom prst="rect">
            <a:avLst/>
          </a:prstGeom>
          <a:noFill/>
          <a:ln>
            <a:noFill/>
          </a:ln>
        </p:spPr>
      </p:pic>
      <p:pic>
        <p:nvPicPr>
          <p:cNvPr id="214" name="Google Shape;214;p24"/>
          <p:cNvPicPr preferRelativeResize="0"/>
          <p:nvPr/>
        </p:nvPicPr>
        <p:blipFill>
          <a:blip r:embed="rId5">
            <a:alphaModFix/>
          </a:blip>
          <a:stretch>
            <a:fillRect/>
          </a:stretch>
        </p:blipFill>
        <p:spPr>
          <a:xfrm>
            <a:off x="6499200" y="3924550"/>
            <a:ext cx="4890375" cy="2948224"/>
          </a:xfrm>
          <a:prstGeom prst="rect">
            <a:avLst/>
          </a:prstGeom>
          <a:noFill/>
          <a:ln>
            <a:noFill/>
          </a:ln>
        </p:spPr>
      </p:pic>
      <p:sp>
        <p:nvSpPr>
          <p:cNvPr id="215" name="Google Shape;215;p24"/>
          <p:cNvSpPr txBox="1"/>
          <p:nvPr/>
        </p:nvSpPr>
        <p:spPr>
          <a:xfrm>
            <a:off x="618750" y="1350550"/>
            <a:ext cx="3335400" cy="56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2000">
                <a:solidFill>
                  <a:schemeClr val="dk1"/>
                </a:solidFill>
                <a:latin typeface="Calibri"/>
                <a:ea typeface="Calibri"/>
                <a:cs typeface="Calibri"/>
                <a:sym typeface="Calibri"/>
              </a:rPr>
              <a:t>Exponential Moving Average</a:t>
            </a:r>
            <a:endParaRPr b="1" sz="2000">
              <a:solidFill>
                <a:schemeClr val="dk1"/>
              </a:solidFill>
              <a:latin typeface="Calibri"/>
              <a:ea typeface="Calibri"/>
              <a:cs typeface="Calibri"/>
              <a:sym typeface="Calibri"/>
            </a:endParaRPr>
          </a:p>
        </p:txBody>
      </p:sp>
      <p:sp>
        <p:nvSpPr>
          <p:cNvPr id="216" name="Google Shape;216;p24"/>
          <p:cNvSpPr txBox="1"/>
          <p:nvPr/>
        </p:nvSpPr>
        <p:spPr>
          <a:xfrm>
            <a:off x="618750" y="1828350"/>
            <a:ext cx="4187400" cy="202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2000">
                <a:solidFill>
                  <a:schemeClr val="dk1"/>
                </a:solidFill>
                <a:latin typeface="Calibri"/>
                <a:ea typeface="Calibri"/>
                <a:cs typeface="Calibri"/>
                <a:sym typeface="Calibri"/>
              </a:rPr>
              <a:t>Moving averages that are calculated by assigning greater weights to more recent prices and proportionately lower weights to prices farther in the past and then averaging those together.</a:t>
            </a:r>
            <a:endParaRPr sz="5700">
              <a:solidFill>
                <a:srgbClr val="130654"/>
              </a:solidFill>
              <a:highlight>
                <a:srgbClr val="FFFFFF"/>
              </a:highlight>
            </a:endParaRPr>
          </a:p>
          <a:p>
            <a:pPr indent="0" lvl="0" marL="0" marR="0" rtl="0" algn="l">
              <a:lnSpc>
                <a:spcPct val="100000"/>
              </a:lnSpc>
              <a:spcBef>
                <a:spcPts val="0"/>
              </a:spcBef>
              <a:spcAft>
                <a:spcPts val="0"/>
              </a:spcAft>
              <a:buNone/>
            </a:pPr>
            <a:r>
              <a:t/>
            </a:r>
            <a:endParaRPr sz="2000">
              <a:solidFill>
                <a:schemeClr val="dk1"/>
              </a:solidFill>
              <a:latin typeface="Calibri"/>
              <a:ea typeface="Calibri"/>
              <a:cs typeface="Calibri"/>
              <a:sym typeface="Calibri"/>
            </a:endParaRPr>
          </a:p>
        </p:txBody>
      </p:sp>
      <p:pic>
        <p:nvPicPr>
          <p:cNvPr id="217" name="Google Shape;217;p24"/>
          <p:cNvPicPr preferRelativeResize="0"/>
          <p:nvPr/>
        </p:nvPicPr>
        <p:blipFill>
          <a:blip r:embed="rId6">
            <a:alphaModFix/>
          </a:blip>
          <a:stretch>
            <a:fillRect/>
          </a:stretch>
        </p:blipFill>
        <p:spPr>
          <a:xfrm>
            <a:off x="6592988" y="1198150"/>
            <a:ext cx="4796598" cy="2726399"/>
          </a:xfrm>
          <a:prstGeom prst="rect">
            <a:avLst/>
          </a:prstGeom>
          <a:noFill/>
          <a:ln>
            <a:noFill/>
          </a:ln>
        </p:spPr>
      </p:pic>
      <p:sp>
        <p:nvSpPr>
          <p:cNvPr id="218" name="Google Shape;218;p24"/>
          <p:cNvSpPr txBox="1"/>
          <p:nvPr/>
        </p:nvSpPr>
        <p:spPr>
          <a:xfrm>
            <a:off x="5032175" y="2936250"/>
            <a:ext cx="1435200" cy="6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EMA using</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500">
                <a:solidFill>
                  <a:schemeClr val="dk1"/>
                </a:solidFill>
                <a:latin typeface="Calibri"/>
                <a:ea typeface="Calibri"/>
                <a:cs typeface="Calibri"/>
                <a:sym typeface="Calibri"/>
              </a:rPr>
              <a:t>pandas.df.ewm</a:t>
            </a:r>
            <a:endParaRPr b="1" sz="900">
              <a:latin typeface="Calibri"/>
              <a:ea typeface="Calibri"/>
              <a:cs typeface="Calibri"/>
              <a:sym typeface="Calibri"/>
            </a:endParaRPr>
          </a:p>
        </p:txBody>
      </p:sp>
      <p:sp>
        <p:nvSpPr>
          <p:cNvPr id="219" name="Google Shape;219;p24"/>
          <p:cNvSpPr txBox="1"/>
          <p:nvPr/>
        </p:nvSpPr>
        <p:spPr>
          <a:xfrm>
            <a:off x="4955975" y="5759975"/>
            <a:ext cx="1435200" cy="7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Relation between EMA and Open values</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5"/>
          <p:cNvSpPr txBox="1"/>
          <p:nvPr>
            <p:ph type="title"/>
          </p:nvPr>
        </p:nvSpPr>
        <p:spPr>
          <a:xfrm>
            <a:off x="838200" y="6699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4400"/>
              <a:buFont typeface="Calibri"/>
              <a:buNone/>
            </a:pPr>
            <a:r>
              <a:rPr lang="en-US">
                <a:solidFill>
                  <a:srgbClr val="1877F2"/>
                </a:solidFill>
              </a:rPr>
              <a:t>Fama French 3 Factor Model</a:t>
            </a:r>
            <a:br>
              <a:rPr lang="en-US">
                <a:solidFill>
                  <a:srgbClr val="2F5496"/>
                </a:solidFill>
              </a:rPr>
            </a:br>
            <a:endParaRPr/>
          </a:p>
        </p:txBody>
      </p:sp>
      <p:sp>
        <p:nvSpPr>
          <p:cNvPr id="225" name="Google Shape;225;p25"/>
          <p:cNvSpPr txBox="1"/>
          <p:nvPr/>
        </p:nvSpPr>
        <p:spPr>
          <a:xfrm>
            <a:off x="7738375" y="5663267"/>
            <a:ext cx="2247900" cy="38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RMSE :</a:t>
            </a:r>
            <a:r>
              <a:rPr lang="en-US" sz="18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34.29</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6" name="Google Shape;226;p25"/>
          <p:cNvPicPr preferRelativeResize="0"/>
          <p:nvPr/>
        </p:nvPicPr>
        <p:blipFill rotWithShape="1">
          <a:blip r:embed="rId4">
            <a:alphaModFix/>
          </a:blip>
          <a:srcRect b="48299" l="7464" r="11922" t="29335"/>
          <a:stretch/>
        </p:blipFill>
        <p:spPr>
          <a:xfrm>
            <a:off x="5178175" y="5396725"/>
            <a:ext cx="5429901" cy="917101"/>
          </a:xfrm>
          <a:prstGeom prst="rect">
            <a:avLst/>
          </a:prstGeom>
          <a:noFill/>
          <a:ln>
            <a:noFill/>
          </a:ln>
        </p:spPr>
      </p:pic>
      <p:sp>
        <p:nvSpPr>
          <p:cNvPr id="227" name="Google Shape;227;p25"/>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228" name="Google Shape;228;p25"/>
          <p:cNvPicPr preferRelativeResize="0"/>
          <p:nvPr/>
        </p:nvPicPr>
        <p:blipFill rotWithShape="1">
          <a:blip r:embed="rId5">
            <a:alphaModFix/>
          </a:blip>
          <a:srcRect b="0" l="0" r="0" t="0"/>
          <a:stretch/>
        </p:blipFill>
        <p:spPr>
          <a:xfrm>
            <a:off x="11394332" y="0"/>
            <a:ext cx="530612" cy="530612"/>
          </a:xfrm>
          <a:prstGeom prst="rect">
            <a:avLst/>
          </a:prstGeom>
          <a:noFill/>
          <a:ln>
            <a:noFill/>
          </a:ln>
        </p:spPr>
      </p:pic>
      <p:pic>
        <p:nvPicPr>
          <p:cNvPr id="229" name="Google Shape;229;p25"/>
          <p:cNvPicPr preferRelativeResize="0"/>
          <p:nvPr/>
        </p:nvPicPr>
        <p:blipFill>
          <a:blip r:embed="rId6">
            <a:alphaModFix/>
          </a:blip>
          <a:stretch>
            <a:fillRect/>
          </a:stretch>
        </p:blipFill>
        <p:spPr>
          <a:xfrm>
            <a:off x="5105401" y="1464825"/>
            <a:ext cx="6698498" cy="3931901"/>
          </a:xfrm>
          <a:prstGeom prst="rect">
            <a:avLst/>
          </a:prstGeom>
          <a:noFill/>
          <a:ln>
            <a:noFill/>
          </a:ln>
        </p:spPr>
      </p:pic>
      <p:sp>
        <p:nvSpPr>
          <p:cNvPr id="230" name="Google Shape;230;p25"/>
          <p:cNvSpPr txBox="1"/>
          <p:nvPr/>
        </p:nvSpPr>
        <p:spPr>
          <a:xfrm>
            <a:off x="651775" y="1464825"/>
            <a:ext cx="4186500" cy="386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2000">
                <a:solidFill>
                  <a:schemeClr val="dk1"/>
                </a:solidFill>
                <a:latin typeface="Calibri"/>
                <a:ea typeface="Calibri"/>
                <a:cs typeface="Calibri"/>
                <a:sym typeface="Calibri"/>
              </a:rPr>
              <a:t>The </a:t>
            </a:r>
            <a:r>
              <a:rPr b="1" lang="en-US" sz="2000">
                <a:solidFill>
                  <a:schemeClr val="dk1"/>
                </a:solidFill>
                <a:latin typeface="Calibri"/>
                <a:ea typeface="Calibri"/>
                <a:cs typeface="Calibri"/>
                <a:sym typeface="Calibri"/>
              </a:rPr>
              <a:t>Fama French 3-factor model </a:t>
            </a:r>
            <a:r>
              <a:rPr lang="en-US" sz="2000">
                <a:solidFill>
                  <a:schemeClr val="dk1"/>
                </a:solidFill>
                <a:latin typeface="Calibri"/>
                <a:ea typeface="Calibri"/>
                <a:cs typeface="Calibri"/>
                <a:sym typeface="Calibri"/>
              </a:rPr>
              <a:t>is an asset pricing model that expands on the capital asset pricing model by adding size risk and value risk factors to the market risk factors.</a:t>
            </a:r>
            <a:endParaRPr sz="2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2000">
                <a:solidFill>
                  <a:schemeClr val="dk1"/>
                </a:solidFill>
                <a:latin typeface="Calibri"/>
                <a:ea typeface="Calibri"/>
                <a:cs typeface="Calibri"/>
                <a:sym typeface="Calibri"/>
              </a:rPr>
              <a:t>The model has three factors: size of firms, book-to-market values and excess return on the market.</a:t>
            </a:r>
            <a:endParaRPr sz="2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2000">
                <a:solidFill>
                  <a:schemeClr val="dk1"/>
                </a:solidFill>
                <a:latin typeface="Calibri"/>
                <a:ea typeface="Calibri"/>
                <a:cs typeface="Calibri"/>
                <a:sym typeface="Calibri"/>
              </a:rPr>
              <a:t>For this model we used a combination of ADS Index and  Fama/French 3 Factors [Daily] with FB data.</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6"/>
          <p:cNvSpPr txBox="1"/>
          <p:nvPr>
            <p:ph type="title"/>
          </p:nvPr>
        </p:nvSpPr>
        <p:spPr>
          <a:xfrm>
            <a:off x="685800" y="616513"/>
            <a:ext cx="7259700" cy="83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3600"/>
              <a:buFont typeface="Calibri"/>
              <a:buNone/>
            </a:pPr>
            <a:r>
              <a:rPr lang="en-US">
                <a:solidFill>
                  <a:srgbClr val="1877F2"/>
                </a:solidFill>
              </a:rPr>
              <a:t>Support Vector Machine (SVM)</a:t>
            </a:r>
            <a:endParaRPr/>
          </a:p>
        </p:txBody>
      </p:sp>
      <p:sp>
        <p:nvSpPr>
          <p:cNvPr id="236" name="Google Shape;236;p26"/>
          <p:cNvSpPr txBox="1"/>
          <p:nvPr/>
        </p:nvSpPr>
        <p:spPr>
          <a:xfrm>
            <a:off x="7945525" y="5178226"/>
            <a:ext cx="2187900" cy="34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000">
                <a:solidFill>
                  <a:schemeClr val="dk1"/>
                </a:solidFill>
                <a:latin typeface="Calibri"/>
                <a:ea typeface="Calibri"/>
                <a:cs typeface="Calibri"/>
                <a:sym typeface="Calibri"/>
              </a:rPr>
              <a:t>RMSE</a:t>
            </a:r>
            <a:r>
              <a:rPr lang="en-US" sz="2000">
                <a:solidFill>
                  <a:schemeClr val="dk1"/>
                </a:solidFill>
                <a:latin typeface="Calibri"/>
                <a:ea typeface="Calibri"/>
                <a:cs typeface="Calibri"/>
                <a:sym typeface="Calibri"/>
              </a:rPr>
              <a:t>: 7.280</a:t>
            </a:r>
            <a:endParaRPr sz="2000">
              <a:solidFill>
                <a:schemeClr val="dk1"/>
              </a:solidFill>
              <a:latin typeface="Calibri"/>
              <a:ea typeface="Calibri"/>
              <a:cs typeface="Calibri"/>
              <a:sym typeface="Calibri"/>
            </a:endParaRPr>
          </a:p>
        </p:txBody>
      </p:sp>
      <p:pic>
        <p:nvPicPr>
          <p:cNvPr id="237" name="Google Shape;237;p26"/>
          <p:cNvPicPr preferRelativeResize="0"/>
          <p:nvPr/>
        </p:nvPicPr>
        <p:blipFill rotWithShape="1">
          <a:blip r:embed="rId4">
            <a:alphaModFix/>
          </a:blip>
          <a:srcRect b="0" l="0" r="0" t="0"/>
          <a:stretch/>
        </p:blipFill>
        <p:spPr>
          <a:xfrm>
            <a:off x="4495800" y="5745723"/>
            <a:ext cx="7759700" cy="596900"/>
          </a:xfrm>
          <a:prstGeom prst="rect">
            <a:avLst/>
          </a:prstGeom>
          <a:noFill/>
          <a:ln>
            <a:noFill/>
          </a:ln>
        </p:spPr>
      </p:pic>
      <p:sp>
        <p:nvSpPr>
          <p:cNvPr id="238" name="Google Shape;238;p26"/>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239" name="Google Shape;239;p26"/>
          <p:cNvPicPr preferRelativeResize="0"/>
          <p:nvPr/>
        </p:nvPicPr>
        <p:blipFill rotWithShape="1">
          <a:blip r:embed="rId5">
            <a:alphaModFix/>
          </a:blip>
          <a:srcRect b="0" l="0" r="0" t="0"/>
          <a:stretch/>
        </p:blipFill>
        <p:spPr>
          <a:xfrm>
            <a:off x="11394332" y="0"/>
            <a:ext cx="530612" cy="530612"/>
          </a:xfrm>
          <a:prstGeom prst="rect">
            <a:avLst/>
          </a:prstGeom>
          <a:noFill/>
          <a:ln>
            <a:noFill/>
          </a:ln>
        </p:spPr>
      </p:pic>
      <p:pic>
        <p:nvPicPr>
          <p:cNvPr id="240" name="Google Shape;240;p26"/>
          <p:cNvPicPr preferRelativeResize="0"/>
          <p:nvPr/>
        </p:nvPicPr>
        <p:blipFill>
          <a:blip r:embed="rId6">
            <a:alphaModFix/>
          </a:blip>
          <a:stretch>
            <a:fillRect/>
          </a:stretch>
        </p:blipFill>
        <p:spPr>
          <a:xfrm>
            <a:off x="4876800" y="1504525"/>
            <a:ext cx="7017277" cy="4088807"/>
          </a:xfrm>
          <a:prstGeom prst="rect">
            <a:avLst/>
          </a:prstGeom>
          <a:noFill/>
          <a:ln>
            <a:noFill/>
          </a:ln>
        </p:spPr>
      </p:pic>
      <p:sp>
        <p:nvSpPr>
          <p:cNvPr id="241" name="Google Shape;241;p26"/>
          <p:cNvSpPr txBox="1"/>
          <p:nvPr/>
        </p:nvSpPr>
        <p:spPr>
          <a:xfrm>
            <a:off x="249325" y="1583175"/>
            <a:ext cx="4113300" cy="17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Support Vector Machine</a:t>
            </a:r>
            <a:r>
              <a:rPr lang="en-US" sz="2000">
                <a:solidFill>
                  <a:schemeClr val="dk1"/>
                </a:solidFill>
                <a:latin typeface="Calibri"/>
                <a:ea typeface="Calibri"/>
                <a:cs typeface="Calibri"/>
                <a:sym typeface="Calibri"/>
              </a:rPr>
              <a:t> is a machine learning technique used in recent studies to forecast stock prices.</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en-US" sz="2000">
                <a:solidFill>
                  <a:schemeClr val="dk1"/>
                </a:solidFill>
                <a:latin typeface="Calibri"/>
                <a:ea typeface="Calibri"/>
                <a:cs typeface="Calibri"/>
                <a:sym typeface="Calibri"/>
              </a:rPr>
              <a:t>Support Vector Machines are one of the best binary classifiers. They create a decision boundary such that most points in one category fall on one side of the boundary while most points in the other category fall on the other side of the boundary.</a:t>
            </a:r>
            <a:endParaRPr sz="20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4400"/>
              <a:buFont typeface="Calibri"/>
              <a:buNone/>
            </a:pPr>
            <a:r>
              <a:rPr lang="en-US" sz="4000">
                <a:solidFill>
                  <a:srgbClr val="1877F2"/>
                </a:solidFill>
              </a:rPr>
              <a:t>Moving Average Convergence Divergence (MACD)</a:t>
            </a:r>
            <a:endParaRPr sz="4000"/>
          </a:p>
        </p:txBody>
      </p:sp>
      <p:pic>
        <p:nvPicPr>
          <p:cNvPr id="247" name="Google Shape;247;p27"/>
          <p:cNvPicPr preferRelativeResize="0"/>
          <p:nvPr/>
        </p:nvPicPr>
        <p:blipFill rotWithShape="1">
          <a:blip r:embed="rId4">
            <a:alphaModFix/>
          </a:blip>
          <a:srcRect b="0" l="0" r="22490" t="26944"/>
          <a:stretch/>
        </p:blipFill>
        <p:spPr>
          <a:xfrm>
            <a:off x="360639" y="1991597"/>
            <a:ext cx="5102138" cy="1273414"/>
          </a:xfrm>
          <a:prstGeom prst="rect">
            <a:avLst/>
          </a:prstGeom>
          <a:noFill/>
          <a:ln>
            <a:noFill/>
          </a:ln>
        </p:spPr>
      </p:pic>
      <p:sp>
        <p:nvSpPr>
          <p:cNvPr id="248" name="Google Shape;248;p27"/>
          <p:cNvSpPr txBox="1"/>
          <p:nvPr/>
        </p:nvSpPr>
        <p:spPr>
          <a:xfrm>
            <a:off x="914399" y="1510652"/>
            <a:ext cx="23157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MACD Line:</a:t>
            </a:r>
            <a:endParaRPr/>
          </a:p>
        </p:txBody>
      </p:sp>
      <p:sp>
        <p:nvSpPr>
          <p:cNvPr id="249" name="Google Shape;249;p27"/>
          <p:cNvSpPr txBox="1"/>
          <p:nvPr/>
        </p:nvSpPr>
        <p:spPr>
          <a:xfrm>
            <a:off x="6095999" y="1462480"/>
            <a:ext cx="23157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Signal Line:</a:t>
            </a:r>
            <a:endParaRPr/>
          </a:p>
        </p:txBody>
      </p:sp>
      <p:sp>
        <p:nvSpPr>
          <p:cNvPr id="250" name="Google Shape;250;p27"/>
          <p:cNvSpPr txBox="1"/>
          <p:nvPr/>
        </p:nvSpPr>
        <p:spPr>
          <a:xfrm>
            <a:off x="6095999" y="2153678"/>
            <a:ext cx="4595191"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nine-day EMA of the MACD </a:t>
            </a:r>
            <a:endParaRPr/>
          </a:p>
        </p:txBody>
      </p:sp>
      <p:sp>
        <p:nvSpPr>
          <p:cNvPr id="251" name="Google Shape;251;p27"/>
          <p:cNvSpPr txBox="1"/>
          <p:nvPr/>
        </p:nvSpPr>
        <p:spPr>
          <a:xfrm>
            <a:off x="838199" y="3104255"/>
            <a:ext cx="426388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MACD falls below the signal line </a:t>
            </a:r>
            <a:endParaRPr/>
          </a:p>
        </p:txBody>
      </p:sp>
      <p:cxnSp>
        <p:nvCxnSpPr>
          <p:cNvPr id="252" name="Google Shape;252;p27"/>
          <p:cNvCxnSpPr/>
          <p:nvPr/>
        </p:nvCxnSpPr>
        <p:spPr>
          <a:xfrm>
            <a:off x="940904" y="3810393"/>
            <a:ext cx="901148" cy="0"/>
          </a:xfrm>
          <a:prstGeom prst="straightConnector1">
            <a:avLst/>
          </a:prstGeom>
          <a:noFill/>
          <a:ln cap="flat" cmpd="sng" w="9525">
            <a:solidFill>
              <a:schemeClr val="dk1"/>
            </a:solidFill>
            <a:prstDash val="solid"/>
            <a:miter lim="800000"/>
            <a:headEnd len="sm" w="sm" type="none"/>
            <a:tailEnd len="med" w="med" type="triangle"/>
          </a:ln>
        </p:spPr>
      </p:cxnSp>
      <p:sp>
        <p:nvSpPr>
          <p:cNvPr id="253" name="Google Shape;253;p27"/>
          <p:cNvSpPr txBox="1"/>
          <p:nvPr/>
        </p:nvSpPr>
        <p:spPr>
          <a:xfrm>
            <a:off x="1969602" y="3565920"/>
            <a:ext cx="200107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Time to Sell</a:t>
            </a:r>
            <a:endParaRPr/>
          </a:p>
        </p:txBody>
      </p:sp>
      <p:sp>
        <p:nvSpPr>
          <p:cNvPr id="254" name="Google Shape;254;p27"/>
          <p:cNvSpPr txBox="1"/>
          <p:nvPr/>
        </p:nvSpPr>
        <p:spPr>
          <a:xfrm>
            <a:off x="6095999" y="3082663"/>
            <a:ext cx="426388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MACD rises above the signal line </a:t>
            </a:r>
            <a:endParaRPr/>
          </a:p>
        </p:txBody>
      </p:sp>
      <p:cxnSp>
        <p:nvCxnSpPr>
          <p:cNvPr id="255" name="Google Shape;255;p27"/>
          <p:cNvCxnSpPr/>
          <p:nvPr/>
        </p:nvCxnSpPr>
        <p:spPr>
          <a:xfrm>
            <a:off x="6195391" y="3777264"/>
            <a:ext cx="901148" cy="0"/>
          </a:xfrm>
          <a:prstGeom prst="straightConnector1">
            <a:avLst/>
          </a:prstGeom>
          <a:noFill/>
          <a:ln cap="flat" cmpd="sng" w="9525">
            <a:solidFill>
              <a:schemeClr val="dk1"/>
            </a:solidFill>
            <a:prstDash val="solid"/>
            <a:miter lim="800000"/>
            <a:headEnd len="sm" w="sm" type="none"/>
            <a:tailEnd len="med" w="med" type="triangle"/>
          </a:ln>
        </p:spPr>
      </p:cxnSp>
      <p:sp>
        <p:nvSpPr>
          <p:cNvPr id="256" name="Google Shape;256;p27"/>
          <p:cNvSpPr txBox="1"/>
          <p:nvPr/>
        </p:nvSpPr>
        <p:spPr>
          <a:xfrm>
            <a:off x="7227402" y="3540776"/>
            <a:ext cx="200107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Time to Buy</a:t>
            </a:r>
            <a:endParaRPr/>
          </a:p>
        </p:txBody>
      </p:sp>
      <p:pic>
        <p:nvPicPr>
          <p:cNvPr id="257" name="Google Shape;257;p27"/>
          <p:cNvPicPr preferRelativeResize="0"/>
          <p:nvPr/>
        </p:nvPicPr>
        <p:blipFill rotWithShape="1">
          <a:blip r:embed="rId5">
            <a:alphaModFix/>
          </a:blip>
          <a:srcRect b="0" l="0" r="0" t="0"/>
          <a:stretch/>
        </p:blipFill>
        <p:spPr>
          <a:xfrm>
            <a:off x="6195391" y="4073203"/>
            <a:ext cx="3987800" cy="2387600"/>
          </a:xfrm>
          <a:prstGeom prst="rect">
            <a:avLst/>
          </a:prstGeom>
          <a:noFill/>
          <a:ln>
            <a:noFill/>
          </a:ln>
        </p:spPr>
      </p:pic>
      <p:pic>
        <p:nvPicPr>
          <p:cNvPr id="258" name="Google Shape;258;p27"/>
          <p:cNvPicPr preferRelativeResize="0"/>
          <p:nvPr/>
        </p:nvPicPr>
        <p:blipFill rotWithShape="1">
          <a:blip r:embed="rId6">
            <a:alphaModFix/>
          </a:blip>
          <a:srcRect b="0" l="0" r="0" t="0"/>
          <a:stretch/>
        </p:blipFill>
        <p:spPr>
          <a:xfrm>
            <a:off x="838199" y="4111303"/>
            <a:ext cx="4000500" cy="2349500"/>
          </a:xfrm>
          <a:prstGeom prst="rect">
            <a:avLst/>
          </a:prstGeom>
          <a:noFill/>
          <a:ln>
            <a:noFill/>
          </a:ln>
        </p:spPr>
      </p:pic>
      <p:sp>
        <p:nvSpPr>
          <p:cNvPr id="259" name="Google Shape;259;p27"/>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260" name="Google Shape;260;p27"/>
          <p:cNvPicPr preferRelativeResize="0"/>
          <p:nvPr/>
        </p:nvPicPr>
        <p:blipFill rotWithShape="1">
          <a:blip r:embed="rId7">
            <a:alphaModFix/>
          </a:blip>
          <a:srcRect b="0" l="0" r="0" t="0"/>
          <a:stretch/>
        </p:blipFill>
        <p:spPr>
          <a:xfrm>
            <a:off x="11394332" y="0"/>
            <a:ext cx="530612" cy="5306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28"/>
          <p:cNvSpPr txBox="1"/>
          <p:nvPr>
            <p:ph type="title"/>
          </p:nvPr>
        </p:nvSpPr>
        <p:spPr>
          <a:xfrm>
            <a:off x="838200" y="4413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4400"/>
              <a:buFont typeface="Calibri"/>
              <a:buNone/>
            </a:pPr>
            <a:r>
              <a:rPr lang="en-US" sz="4000">
                <a:solidFill>
                  <a:srgbClr val="1877F2"/>
                </a:solidFill>
              </a:rPr>
              <a:t>GARCH: Generalized Autoregressive Conditional Heteroskedasticity</a:t>
            </a:r>
            <a:endParaRPr sz="4000">
              <a:solidFill>
                <a:srgbClr val="1877F2"/>
              </a:solidFill>
            </a:endParaRPr>
          </a:p>
        </p:txBody>
      </p:sp>
      <p:sp>
        <p:nvSpPr>
          <p:cNvPr id="266" name="Google Shape;266;p28"/>
          <p:cNvSpPr txBox="1"/>
          <p:nvPr/>
        </p:nvSpPr>
        <p:spPr>
          <a:xfrm>
            <a:off x="1005850" y="2072796"/>
            <a:ext cx="4185000" cy="4021500"/>
          </a:xfrm>
          <a:prstGeom prst="rect">
            <a:avLst/>
          </a:prstGeom>
          <a:noFill/>
          <a:ln>
            <a:noFill/>
          </a:ln>
        </p:spPr>
        <p:txBody>
          <a:bodyPr anchorCtr="0" anchor="t" bIns="45700" lIns="91425" spcFirstLastPara="1" rIns="91425" wrap="square" tIns="45700">
            <a:noAutofit/>
          </a:bodyPr>
          <a:lstStyle/>
          <a:p>
            <a:pPr indent="-336550" lvl="0" marL="457200" marR="0" rtl="0" algn="l">
              <a:spcBef>
                <a:spcPts val="0"/>
              </a:spcBef>
              <a:spcAft>
                <a:spcPts val="0"/>
              </a:spcAft>
              <a:buSzPts val="1700"/>
              <a:buFont typeface="Calibri"/>
              <a:buChar char="●"/>
            </a:pPr>
            <a:r>
              <a:rPr lang="en-US" sz="1700">
                <a:latin typeface="Calibri"/>
                <a:ea typeface="Calibri"/>
                <a:cs typeface="Calibri"/>
                <a:sym typeface="Calibri"/>
              </a:rPr>
              <a:t>Burst of Volatility </a:t>
            </a:r>
            <a:endParaRPr sz="1700">
              <a:latin typeface="Calibri"/>
              <a:ea typeface="Calibri"/>
              <a:cs typeface="Calibri"/>
              <a:sym typeface="Calibri"/>
            </a:endParaRPr>
          </a:p>
          <a:p>
            <a:pPr indent="0" lvl="0" marL="457200" marR="0" rtl="0" algn="l">
              <a:spcBef>
                <a:spcPts val="0"/>
              </a:spcBef>
              <a:spcAft>
                <a:spcPts val="0"/>
              </a:spcAft>
              <a:buNone/>
            </a:pPr>
            <a:r>
              <a:t/>
            </a:r>
            <a:endParaRPr sz="1700">
              <a:latin typeface="Calibri"/>
              <a:ea typeface="Calibri"/>
              <a:cs typeface="Calibri"/>
              <a:sym typeface="Calibri"/>
            </a:endParaRPr>
          </a:p>
          <a:p>
            <a:pPr indent="-336550" lvl="0" marL="457200" marR="0" rtl="0" algn="l">
              <a:spcBef>
                <a:spcPts val="0"/>
              </a:spcBef>
              <a:spcAft>
                <a:spcPts val="0"/>
              </a:spcAft>
              <a:buSzPts val="1700"/>
              <a:buFont typeface="Calibri"/>
              <a:buChar char="●"/>
            </a:pPr>
            <a:r>
              <a:rPr lang="en-US" sz="1700">
                <a:latin typeface="Calibri"/>
                <a:ea typeface="Calibri"/>
                <a:cs typeface="Calibri"/>
                <a:sym typeface="Calibri"/>
              </a:rPr>
              <a:t>GARCH: Time series today is based on random error, time series yesterday and the volatility yesterday. </a:t>
            </a:r>
            <a:endParaRPr sz="1700">
              <a:latin typeface="Calibri"/>
              <a:ea typeface="Calibri"/>
              <a:cs typeface="Calibri"/>
              <a:sym typeface="Calibri"/>
            </a:endParaRPr>
          </a:p>
          <a:p>
            <a:pPr indent="0" lvl="0" marL="0" marR="0" rtl="0" algn="l">
              <a:spcBef>
                <a:spcPts val="0"/>
              </a:spcBef>
              <a:spcAft>
                <a:spcPts val="0"/>
              </a:spcAft>
              <a:buNone/>
            </a:pPr>
            <a:r>
              <a:t/>
            </a:r>
            <a:endParaRPr sz="1700">
              <a:latin typeface="Calibri"/>
              <a:ea typeface="Calibri"/>
              <a:cs typeface="Calibri"/>
              <a:sym typeface="Calibri"/>
            </a:endParaRPr>
          </a:p>
          <a:p>
            <a:pPr indent="-336550" lvl="0" marL="457200" marR="0" rtl="0" algn="l">
              <a:spcBef>
                <a:spcPts val="0"/>
              </a:spcBef>
              <a:spcAft>
                <a:spcPts val="0"/>
              </a:spcAft>
              <a:buSzPts val="1700"/>
              <a:buFont typeface="Calibri"/>
              <a:buChar char="●"/>
            </a:pPr>
            <a:r>
              <a:rPr lang="en-US" sz="1700">
                <a:latin typeface="Calibri"/>
                <a:ea typeface="Calibri"/>
                <a:cs typeface="Calibri"/>
                <a:sym typeface="Calibri"/>
              </a:rPr>
              <a:t>ARCH cannot give an appropriate prediction when the burst of volatility exists in a </a:t>
            </a:r>
            <a:r>
              <a:rPr lang="en-US" sz="1700">
                <a:latin typeface="Calibri"/>
                <a:ea typeface="Calibri"/>
                <a:cs typeface="Calibri"/>
                <a:sym typeface="Calibri"/>
              </a:rPr>
              <a:t>continued period of time</a:t>
            </a:r>
            <a:r>
              <a:rPr lang="en-US" sz="1700">
                <a:latin typeface="Calibri"/>
                <a:ea typeface="Calibri"/>
                <a:cs typeface="Calibri"/>
                <a:sym typeface="Calibri"/>
              </a:rPr>
              <a:t>, since it depends only one the random error and the time series yesterday. So we need another variable, the volatility yesterday, to help us get a more accurate prediction of time series today. That’s why we use Garch. </a:t>
            </a:r>
            <a:endParaRPr sz="1700">
              <a:latin typeface="Calibri"/>
              <a:ea typeface="Calibri"/>
              <a:cs typeface="Calibri"/>
              <a:sym typeface="Calibri"/>
            </a:endParaRPr>
          </a:p>
        </p:txBody>
      </p:sp>
      <p:sp>
        <p:nvSpPr>
          <p:cNvPr id="267" name="Google Shape;267;p28"/>
          <p:cNvSpPr txBox="1"/>
          <p:nvPr/>
        </p:nvSpPr>
        <p:spPr>
          <a:xfrm>
            <a:off x="7551531" y="5724867"/>
            <a:ext cx="21987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268" name="Google Shape;268;p28"/>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269" name="Google Shape;269;p28"/>
          <p:cNvPicPr preferRelativeResize="0"/>
          <p:nvPr/>
        </p:nvPicPr>
        <p:blipFill rotWithShape="1">
          <a:blip r:embed="rId4">
            <a:alphaModFix/>
          </a:blip>
          <a:srcRect b="0" l="0" r="0" t="0"/>
          <a:stretch/>
        </p:blipFill>
        <p:spPr>
          <a:xfrm>
            <a:off x="11394332" y="0"/>
            <a:ext cx="530612" cy="530612"/>
          </a:xfrm>
          <a:prstGeom prst="rect">
            <a:avLst/>
          </a:prstGeom>
          <a:noFill/>
          <a:ln>
            <a:noFill/>
          </a:ln>
        </p:spPr>
      </p:pic>
      <p:pic>
        <p:nvPicPr>
          <p:cNvPr id="270" name="Google Shape;270;p28"/>
          <p:cNvPicPr preferRelativeResize="0"/>
          <p:nvPr/>
        </p:nvPicPr>
        <p:blipFill>
          <a:blip r:embed="rId5">
            <a:alphaModFix/>
          </a:blip>
          <a:stretch>
            <a:fillRect/>
          </a:stretch>
        </p:blipFill>
        <p:spPr>
          <a:xfrm>
            <a:off x="5343250" y="1919425"/>
            <a:ext cx="6664976" cy="38054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2F5496"/>
              </a:buClr>
              <a:buSzPts val="4400"/>
              <a:buFont typeface="Calibri"/>
              <a:buNone/>
            </a:pPr>
            <a:r>
              <a:rPr lang="en-US">
                <a:solidFill>
                  <a:srgbClr val="2F5496"/>
                </a:solidFill>
              </a:rPr>
              <a:t>Garch: Generalized Autoregressive Conditional Heteroskedasticity</a:t>
            </a:r>
            <a:endParaRPr/>
          </a:p>
          <a:p>
            <a:pPr indent="0" lvl="0" marL="0" rtl="0" algn="l">
              <a:spcBef>
                <a:spcPts val="0"/>
              </a:spcBef>
              <a:spcAft>
                <a:spcPts val="0"/>
              </a:spcAft>
              <a:buNone/>
            </a:pPr>
            <a:r>
              <a:t/>
            </a:r>
            <a:endParaRPr/>
          </a:p>
        </p:txBody>
      </p:sp>
      <p:pic>
        <p:nvPicPr>
          <p:cNvPr id="277" name="Google Shape;277;p29"/>
          <p:cNvPicPr preferRelativeResize="0"/>
          <p:nvPr/>
        </p:nvPicPr>
        <p:blipFill rotWithShape="1">
          <a:blip r:embed="rId3">
            <a:alphaModFix/>
          </a:blip>
          <a:srcRect b="0" l="10209" r="0" t="0"/>
          <a:stretch/>
        </p:blipFill>
        <p:spPr>
          <a:xfrm>
            <a:off x="838200" y="2050700"/>
            <a:ext cx="4280249" cy="1038800"/>
          </a:xfrm>
          <a:prstGeom prst="rect">
            <a:avLst/>
          </a:prstGeom>
          <a:noFill/>
          <a:ln>
            <a:noFill/>
          </a:ln>
        </p:spPr>
      </p:pic>
      <p:sp>
        <p:nvSpPr>
          <p:cNvPr id="278" name="Google Shape;278;p29"/>
          <p:cNvSpPr txBox="1"/>
          <p:nvPr/>
        </p:nvSpPr>
        <p:spPr>
          <a:xfrm>
            <a:off x="1107075" y="3399400"/>
            <a:ext cx="3624300" cy="21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Calibri"/>
                <a:ea typeface="Calibri"/>
                <a:cs typeface="Calibri"/>
                <a:sym typeface="Calibri"/>
              </a:rPr>
              <a:t>Parameters: [np.mean(Y),0.0001, 0.2, 0.5]</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rPr lang="en-US" sz="1500">
                <a:latin typeface="Calibri"/>
                <a:ea typeface="Calibri"/>
                <a:cs typeface="Calibri"/>
                <a:sym typeface="Calibri"/>
              </a:rPr>
              <a:t>RMSE: </a:t>
            </a:r>
            <a:r>
              <a:rPr lang="en-US" sz="1500">
                <a:solidFill>
                  <a:schemeClr val="dk1"/>
                </a:solidFill>
                <a:highlight>
                  <a:srgbClr val="FFFFFF"/>
                </a:highlight>
              </a:rPr>
              <a:t>0.0243994528256253</a:t>
            </a:r>
            <a:endParaRPr sz="1500">
              <a:solidFill>
                <a:schemeClr val="dk1"/>
              </a:solidFill>
              <a:highlight>
                <a:srgbClr val="FFFFFF"/>
              </a:highlight>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79" name="Google Shape;279;p29"/>
          <p:cNvPicPr preferRelativeResize="0"/>
          <p:nvPr/>
        </p:nvPicPr>
        <p:blipFill>
          <a:blip r:embed="rId4">
            <a:alphaModFix/>
          </a:blip>
          <a:stretch>
            <a:fillRect/>
          </a:stretch>
        </p:blipFill>
        <p:spPr>
          <a:xfrm>
            <a:off x="5118450" y="1813625"/>
            <a:ext cx="6658899" cy="35692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4400"/>
              <a:buFont typeface="Calibri"/>
              <a:buNone/>
            </a:pPr>
            <a:r>
              <a:rPr lang="en-US">
                <a:solidFill>
                  <a:srgbClr val="1877F2"/>
                </a:solidFill>
              </a:rPr>
              <a:t>Random Forest</a:t>
            </a:r>
            <a:endParaRPr/>
          </a:p>
        </p:txBody>
      </p:sp>
      <p:sp>
        <p:nvSpPr>
          <p:cNvPr id="285" name="Google Shape;285;p30"/>
          <p:cNvSpPr txBox="1"/>
          <p:nvPr>
            <p:ph idx="1" type="body"/>
          </p:nvPr>
        </p:nvSpPr>
        <p:spPr>
          <a:xfrm>
            <a:off x="838200" y="1825625"/>
            <a:ext cx="4541520" cy="231965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2000"/>
              <a:t>Consists of a large number of individual decision trees that operate as an </a:t>
            </a:r>
            <a:r>
              <a:rPr lang="en-US" sz="2000">
                <a:uFill>
                  <a:noFill/>
                </a:uFill>
                <a:hlinkClick r:id="rId3"/>
              </a:rPr>
              <a:t>ensemble</a:t>
            </a:r>
            <a:endParaRPr sz="2000"/>
          </a:p>
          <a:p>
            <a:pPr indent="0" lvl="0" marL="0" marR="0" rtl="0" algn="l">
              <a:lnSpc>
                <a:spcPct val="100000"/>
              </a:lnSpc>
              <a:spcBef>
                <a:spcPts val="0"/>
              </a:spcBef>
              <a:spcAft>
                <a:spcPts val="0"/>
              </a:spcAft>
              <a:buNone/>
            </a:pPr>
            <a:r>
              <a:rPr lang="en-US" sz="2000"/>
              <a:t>A large number of relatively uncorrelated models (trees) operating as a committee will outperform any of the individual constituent models</a:t>
            </a:r>
            <a:endParaRPr/>
          </a:p>
          <a:p>
            <a:pPr indent="-77470" lvl="0" marL="228600" rtl="0" algn="l">
              <a:lnSpc>
                <a:spcPct val="70000"/>
              </a:lnSpc>
              <a:spcBef>
                <a:spcPts val="1000"/>
              </a:spcBef>
              <a:spcAft>
                <a:spcPts val="0"/>
              </a:spcAft>
              <a:buClr>
                <a:schemeClr val="dk1"/>
              </a:buClr>
              <a:buSzPts val="2380"/>
              <a:buNone/>
            </a:pPr>
            <a:r>
              <a:t/>
            </a:r>
            <a:endParaRPr sz="2380" u="sng"/>
          </a:p>
          <a:p>
            <a:pPr indent="0" lvl="0" marL="0" rtl="0" algn="l">
              <a:lnSpc>
                <a:spcPct val="70000"/>
              </a:lnSpc>
              <a:spcBef>
                <a:spcPts val="1000"/>
              </a:spcBef>
              <a:spcAft>
                <a:spcPts val="0"/>
              </a:spcAft>
              <a:buClr>
                <a:schemeClr val="dk1"/>
              </a:buClr>
              <a:buSzPts val="2380"/>
              <a:buNone/>
            </a:pPr>
            <a:r>
              <a:t/>
            </a:r>
            <a:endParaRPr sz="2380" u="sng"/>
          </a:p>
          <a:p>
            <a:pPr indent="-77470" lvl="0" marL="228600" rtl="0" algn="l">
              <a:lnSpc>
                <a:spcPct val="70000"/>
              </a:lnSpc>
              <a:spcBef>
                <a:spcPts val="1000"/>
              </a:spcBef>
              <a:spcAft>
                <a:spcPts val="0"/>
              </a:spcAft>
              <a:buClr>
                <a:schemeClr val="dk1"/>
              </a:buClr>
              <a:buSzPts val="2380"/>
              <a:buNone/>
            </a:pPr>
            <a:r>
              <a:t/>
            </a:r>
            <a:endParaRPr sz="2380"/>
          </a:p>
          <a:p>
            <a:pPr indent="-77470" lvl="0" marL="228600" rtl="0" algn="l">
              <a:lnSpc>
                <a:spcPct val="70000"/>
              </a:lnSpc>
              <a:spcBef>
                <a:spcPts val="1000"/>
              </a:spcBef>
              <a:spcAft>
                <a:spcPts val="0"/>
              </a:spcAft>
              <a:buClr>
                <a:schemeClr val="dk1"/>
              </a:buClr>
              <a:buSzPts val="2380"/>
              <a:buNone/>
            </a:pPr>
            <a:r>
              <a:t/>
            </a:r>
            <a:endParaRPr sz="2380"/>
          </a:p>
        </p:txBody>
      </p:sp>
      <p:sp>
        <p:nvSpPr>
          <p:cNvPr id="286" name="Google Shape;286;p30"/>
          <p:cNvSpPr txBox="1"/>
          <p:nvPr/>
        </p:nvSpPr>
        <p:spPr>
          <a:xfrm>
            <a:off x="838208" y="5932675"/>
            <a:ext cx="3291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Random forest </a:t>
            </a:r>
            <a:r>
              <a:rPr b="1" lang="en-US" sz="1800">
                <a:solidFill>
                  <a:schemeClr val="dk1"/>
                </a:solidFill>
                <a:latin typeface="Calibri"/>
                <a:ea typeface="Calibri"/>
                <a:cs typeface="Calibri"/>
                <a:sym typeface="Calibri"/>
              </a:rPr>
              <a:t>RMSE</a:t>
            </a:r>
            <a:r>
              <a:rPr lang="en-US" sz="1800">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1.6211889048736239</a:t>
            </a:r>
            <a:endParaRPr sz="1050">
              <a:solidFill>
                <a:srgbClr val="212121"/>
              </a:solidFill>
              <a:highlight>
                <a:srgbClr val="FFFFFF"/>
              </a:highlight>
              <a:latin typeface="Courier New"/>
              <a:ea typeface="Courier New"/>
              <a:cs typeface="Courier New"/>
              <a:sym typeface="Courier New"/>
            </a:endParaRPr>
          </a:p>
        </p:txBody>
      </p:sp>
      <p:sp>
        <p:nvSpPr>
          <p:cNvPr id="287" name="Google Shape;287;p30"/>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288" name="Google Shape;288;p30"/>
          <p:cNvPicPr preferRelativeResize="0"/>
          <p:nvPr/>
        </p:nvPicPr>
        <p:blipFill rotWithShape="1">
          <a:blip r:embed="rId4">
            <a:alphaModFix/>
          </a:blip>
          <a:srcRect b="0" l="0" r="0" t="0"/>
          <a:stretch/>
        </p:blipFill>
        <p:spPr>
          <a:xfrm>
            <a:off x="11394332" y="0"/>
            <a:ext cx="530612" cy="530612"/>
          </a:xfrm>
          <a:prstGeom prst="rect">
            <a:avLst/>
          </a:prstGeom>
          <a:noFill/>
          <a:ln>
            <a:noFill/>
          </a:ln>
        </p:spPr>
      </p:pic>
      <p:pic>
        <p:nvPicPr>
          <p:cNvPr id="289" name="Google Shape;289;p30"/>
          <p:cNvPicPr preferRelativeResize="0"/>
          <p:nvPr/>
        </p:nvPicPr>
        <p:blipFill>
          <a:blip r:embed="rId5">
            <a:alphaModFix/>
          </a:blip>
          <a:stretch>
            <a:fillRect/>
          </a:stretch>
        </p:blipFill>
        <p:spPr>
          <a:xfrm>
            <a:off x="5188000" y="4249064"/>
            <a:ext cx="6851599" cy="2185487"/>
          </a:xfrm>
          <a:prstGeom prst="rect">
            <a:avLst/>
          </a:prstGeom>
          <a:noFill/>
          <a:ln>
            <a:noFill/>
          </a:ln>
        </p:spPr>
      </p:pic>
      <p:pic>
        <p:nvPicPr>
          <p:cNvPr id="290" name="Google Shape;290;p30"/>
          <p:cNvPicPr preferRelativeResize="0"/>
          <p:nvPr/>
        </p:nvPicPr>
        <p:blipFill>
          <a:blip r:embed="rId6">
            <a:alphaModFix/>
          </a:blip>
          <a:stretch>
            <a:fillRect/>
          </a:stretch>
        </p:blipFill>
        <p:spPr>
          <a:xfrm>
            <a:off x="5188000" y="1731598"/>
            <a:ext cx="6851601" cy="2220028"/>
          </a:xfrm>
          <a:prstGeom prst="rect">
            <a:avLst/>
          </a:prstGeom>
          <a:noFill/>
          <a:ln>
            <a:noFill/>
          </a:ln>
        </p:spPr>
      </p:pic>
      <p:sp>
        <p:nvSpPr>
          <p:cNvPr id="291" name="Google Shape;291;p30"/>
          <p:cNvSpPr txBox="1"/>
          <p:nvPr/>
        </p:nvSpPr>
        <p:spPr>
          <a:xfrm>
            <a:off x="838200" y="4468225"/>
            <a:ext cx="40749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2000">
                <a:solidFill>
                  <a:schemeClr val="dk1"/>
                </a:solidFill>
                <a:latin typeface="Calibri"/>
                <a:ea typeface="Calibri"/>
                <a:cs typeface="Calibri"/>
                <a:sym typeface="Calibri"/>
              </a:rPr>
              <a:t>AR_RMSE</a:t>
            </a:r>
            <a:r>
              <a:rPr lang="en-US" sz="2000">
                <a:solidFill>
                  <a:schemeClr val="dk1"/>
                </a:solidFill>
                <a:latin typeface="Calibri"/>
                <a:ea typeface="Calibri"/>
                <a:cs typeface="Calibri"/>
                <a:sym typeface="Calibri"/>
              </a:rPr>
              <a:t>:  1.9076290240331346</a:t>
            </a:r>
            <a:endParaRPr sz="2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US" sz="2000">
                <a:solidFill>
                  <a:schemeClr val="dk1"/>
                </a:solidFill>
                <a:latin typeface="Calibri"/>
                <a:ea typeface="Calibri"/>
                <a:cs typeface="Calibri"/>
                <a:sym typeface="Calibri"/>
              </a:rPr>
              <a:t>EMA_RMSE</a:t>
            </a:r>
            <a:r>
              <a:rPr lang="en-US" sz="2000">
                <a:solidFill>
                  <a:schemeClr val="dk1"/>
                </a:solidFill>
                <a:latin typeface="Calibri"/>
                <a:ea typeface="Calibri"/>
                <a:cs typeface="Calibri"/>
                <a:sym typeface="Calibri"/>
              </a:rPr>
              <a:t>:  5.050240539306411</a:t>
            </a:r>
            <a:endParaRPr sz="2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US" sz="2000">
                <a:solidFill>
                  <a:schemeClr val="dk1"/>
                </a:solidFill>
                <a:latin typeface="Calibri"/>
                <a:ea typeface="Calibri"/>
                <a:cs typeface="Calibri"/>
                <a:sym typeface="Calibri"/>
              </a:rPr>
              <a:t>MACD_RMSE</a:t>
            </a:r>
            <a:r>
              <a:rPr lang="en-US" sz="2000">
                <a:solidFill>
                  <a:schemeClr val="dk1"/>
                </a:solidFill>
                <a:latin typeface="Calibri"/>
                <a:ea typeface="Calibri"/>
                <a:cs typeface="Calibri"/>
                <a:sym typeface="Calibri"/>
              </a:rPr>
              <a:t>:  5.1444098494264665</a:t>
            </a:r>
            <a:endParaRPr sz="2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US" sz="2000">
                <a:solidFill>
                  <a:schemeClr val="dk1"/>
                </a:solidFill>
                <a:latin typeface="Calibri"/>
                <a:ea typeface="Calibri"/>
                <a:cs typeface="Calibri"/>
                <a:sym typeface="Calibri"/>
              </a:rPr>
              <a:t>SVM_RMSE</a:t>
            </a:r>
            <a:r>
              <a:rPr lang="en-US" sz="2000">
                <a:solidFill>
                  <a:schemeClr val="dk1"/>
                </a:solidFill>
                <a:latin typeface="Calibri"/>
                <a:ea typeface="Calibri"/>
                <a:cs typeface="Calibri"/>
                <a:sym typeface="Calibri"/>
              </a:rPr>
              <a:t>:  7.280697329212049</a:t>
            </a:r>
            <a:endParaRPr b="1">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1"/>
          <p:cNvSpPr txBox="1"/>
          <p:nvPr>
            <p:ph type="title"/>
          </p:nvPr>
        </p:nvSpPr>
        <p:spPr>
          <a:xfrm>
            <a:off x="838200" y="5937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4400"/>
              <a:buFont typeface="Calibri"/>
              <a:buNone/>
            </a:pPr>
            <a:r>
              <a:rPr lang="en-US">
                <a:solidFill>
                  <a:srgbClr val="1877F2"/>
                </a:solidFill>
              </a:rPr>
              <a:t>Trading Strategies</a:t>
            </a:r>
            <a:endParaRPr/>
          </a:p>
        </p:txBody>
      </p:sp>
      <p:sp>
        <p:nvSpPr>
          <p:cNvPr id="297" name="Google Shape;297;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304800" lvl="0" marL="228600" rtl="0" algn="l">
              <a:lnSpc>
                <a:spcPct val="100000"/>
              </a:lnSpc>
              <a:spcBef>
                <a:spcPts val="1000"/>
              </a:spcBef>
              <a:spcAft>
                <a:spcPts val="0"/>
              </a:spcAft>
              <a:buSzPts val="3000"/>
              <a:buChar char="•"/>
            </a:pPr>
            <a:r>
              <a:rPr lang="en-US" sz="3000"/>
              <a:t>EMA and </a:t>
            </a:r>
            <a:r>
              <a:rPr lang="en-US" sz="3000"/>
              <a:t>MACD Signal Crossovers</a:t>
            </a:r>
            <a:endParaRPr sz="3000"/>
          </a:p>
          <a:p>
            <a:pPr indent="-241300" lvl="0" marL="228600" rtl="0" algn="l">
              <a:lnSpc>
                <a:spcPct val="100000"/>
              </a:lnSpc>
              <a:spcBef>
                <a:spcPts val="1000"/>
              </a:spcBef>
              <a:spcAft>
                <a:spcPts val="0"/>
              </a:spcAft>
              <a:buClr>
                <a:schemeClr val="dk1"/>
              </a:buClr>
              <a:buSzPts val="3000"/>
              <a:buChar char="•"/>
            </a:pPr>
            <a:r>
              <a:rPr lang="en-US" sz="3000"/>
              <a:t>Buy Sell Hold</a:t>
            </a:r>
            <a:endParaRPr sz="3000">
              <a:latin typeface="Arial"/>
              <a:ea typeface="Arial"/>
              <a:cs typeface="Arial"/>
              <a:sym typeface="Arial"/>
            </a:endParaRPr>
          </a:p>
          <a:p>
            <a:pPr indent="-241300" lvl="0" marL="228600" rtl="0" algn="l">
              <a:lnSpc>
                <a:spcPct val="100000"/>
              </a:lnSpc>
              <a:spcBef>
                <a:spcPts val="1000"/>
              </a:spcBef>
              <a:spcAft>
                <a:spcPts val="0"/>
              </a:spcAft>
              <a:buClr>
                <a:schemeClr val="dk1"/>
              </a:buClr>
              <a:buSzPts val="3000"/>
              <a:buChar char="•"/>
            </a:pPr>
            <a:r>
              <a:rPr lang="en-US" sz="3000"/>
              <a:t>Bollinger Band</a:t>
            </a:r>
            <a:endParaRPr sz="3000"/>
          </a:p>
          <a:p>
            <a:pPr indent="-50800" lvl="0" marL="228600" rtl="0" algn="l">
              <a:lnSpc>
                <a:spcPct val="90000"/>
              </a:lnSpc>
              <a:spcBef>
                <a:spcPts val="1000"/>
              </a:spcBef>
              <a:spcAft>
                <a:spcPts val="0"/>
              </a:spcAft>
              <a:buClr>
                <a:schemeClr val="dk1"/>
              </a:buClr>
              <a:buSzPts val="2800"/>
              <a:buNone/>
            </a:pPr>
            <a:r>
              <a:t/>
            </a:r>
            <a:endParaRPr/>
          </a:p>
        </p:txBody>
      </p:sp>
      <p:sp>
        <p:nvSpPr>
          <p:cNvPr id="298" name="Google Shape;298;p31"/>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299" name="Google Shape;299;p31"/>
          <p:cNvPicPr preferRelativeResize="0"/>
          <p:nvPr/>
        </p:nvPicPr>
        <p:blipFill rotWithShape="1">
          <a:blip r:embed="rId4">
            <a:alphaModFix/>
          </a:blip>
          <a:srcRect b="0" l="0" r="0" t="0"/>
          <a:stretch/>
        </p:blipFill>
        <p:spPr>
          <a:xfrm>
            <a:off x="11394332" y="0"/>
            <a:ext cx="530612" cy="5306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4" name="Shape 94"/>
        <p:cNvGrpSpPr/>
        <p:nvPr/>
      </p:nvGrpSpPr>
      <p:grpSpPr>
        <a:xfrm>
          <a:off x="0" y="0"/>
          <a:ext cx="0" cy="0"/>
          <a:chOff x="0" y="0"/>
          <a:chExt cx="0" cy="0"/>
        </a:xfrm>
      </p:grpSpPr>
      <p:sp>
        <p:nvSpPr>
          <p:cNvPr id="95" name="Google Shape;95;p14"/>
          <p:cNvSpPr txBox="1"/>
          <p:nvPr/>
        </p:nvSpPr>
        <p:spPr>
          <a:xfrm>
            <a:off x="1136428" y="627564"/>
            <a:ext cx="7474172"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4400" u="none" cap="none" strike="noStrike">
                <a:solidFill>
                  <a:srgbClr val="4472C4"/>
                </a:solidFill>
                <a:latin typeface="Roboto"/>
                <a:ea typeface="Roboto"/>
                <a:cs typeface="Roboto"/>
                <a:sym typeface="Roboto"/>
              </a:rPr>
              <a:t>Table of Content</a:t>
            </a:r>
            <a:endParaRPr b="0" i="0" sz="4400" u="none" cap="none" strike="noStrike">
              <a:solidFill>
                <a:srgbClr val="4472C4"/>
              </a:solidFill>
              <a:latin typeface="Roboto"/>
              <a:ea typeface="Roboto"/>
              <a:cs typeface="Roboto"/>
              <a:sym typeface="Roboto"/>
            </a:endParaRPr>
          </a:p>
        </p:txBody>
      </p:sp>
      <p:sp>
        <p:nvSpPr>
          <p:cNvPr id="96" name="Google Shape;96;p14"/>
          <p:cNvSpPr/>
          <p:nvPr>
            <p:ph idx="1" type="body"/>
          </p:nvPr>
        </p:nvSpPr>
        <p:spPr>
          <a:xfrm>
            <a:off x="1104478" y="2032136"/>
            <a:ext cx="6467867" cy="3450613"/>
          </a:xfrm>
          <a:prstGeom prst="roundRect">
            <a:avLst>
              <a:gd fmla="val 5848" name="adj"/>
            </a:avLst>
          </a:prstGeom>
          <a:noFill/>
          <a:ln>
            <a:noFill/>
          </a:ln>
        </p:spPr>
        <p:txBody>
          <a:bodyPr anchorCtr="0" anchor="ctr" bIns="45700" lIns="91425" spcFirstLastPara="1" rIns="91425" wrap="square" tIns="45700">
            <a:noAutofit/>
          </a:bodyPr>
          <a:lstStyle/>
          <a:p>
            <a:pPr indent="-228600" lvl="0" marL="228600" rtl="0" algn="l">
              <a:lnSpc>
                <a:spcPct val="80000"/>
              </a:lnSpc>
              <a:spcBef>
                <a:spcPts val="0"/>
              </a:spcBef>
              <a:spcAft>
                <a:spcPts val="0"/>
              </a:spcAft>
              <a:buClr>
                <a:srgbClr val="4472C4"/>
              </a:buClr>
              <a:buSzPts val="3200"/>
              <a:buChar char="•"/>
            </a:pPr>
            <a:r>
              <a:rPr lang="en-US" sz="3200">
                <a:solidFill>
                  <a:srgbClr val="4472C4"/>
                </a:solidFill>
                <a:latin typeface="Roboto"/>
                <a:ea typeface="Roboto"/>
                <a:cs typeface="Roboto"/>
                <a:sym typeface="Roboto"/>
              </a:rPr>
              <a:t>Introduction</a:t>
            </a:r>
            <a:endParaRPr/>
          </a:p>
          <a:p>
            <a:pPr indent="-228600" lvl="0" marL="228600" rtl="0" algn="l">
              <a:lnSpc>
                <a:spcPct val="80000"/>
              </a:lnSpc>
              <a:spcBef>
                <a:spcPts val="1000"/>
              </a:spcBef>
              <a:spcAft>
                <a:spcPts val="0"/>
              </a:spcAft>
              <a:buClr>
                <a:srgbClr val="4472C4"/>
              </a:buClr>
              <a:buSzPts val="3200"/>
              <a:buChar char="•"/>
            </a:pPr>
            <a:r>
              <a:rPr lang="en-US" sz="3200">
                <a:solidFill>
                  <a:srgbClr val="4472C4"/>
                </a:solidFill>
                <a:latin typeface="Roboto"/>
                <a:ea typeface="Roboto"/>
                <a:cs typeface="Roboto"/>
                <a:sym typeface="Roboto"/>
              </a:rPr>
              <a:t>Statistical Features</a:t>
            </a:r>
            <a:endParaRPr/>
          </a:p>
          <a:p>
            <a:pPr indent="-228600" lvl="0" marL="228600" rtl="0" algn="l">
              <a:lnSpc>
                <a:spcPct val="80000"/>
              </a:lnSpc>
              <a:spcBef>
                <a:spcPts val="1000"/>
              </a:spcBef>
              <a:spcAft>
                <a:spcPts val="0"/>
              </a:spcAft>
              <a:buClr>
                <a:srgbClr val="4472C4"/>
              </a:buClr>
              <a:buSzPts val="3200"/>
              <a:buChar char="•"/>
            </a:pPr>
            <a:r>
              <a:rPr lang="en-US" sz="3200">
                <a:solidFill>
                  <a:srgbClr val="4472C4"/>
                </a:solidFill>
                <a:latin typeface="Roboto"/>
                <a:ea typeface="Roboto"/>
                <a:cs typeface="Roboto"/>
                <a:sym typeface="Roboto"/>
              </a:rPr>
              <a:t>ML Models</a:t>
            </a:r>
            <a:endParaRPr/>
          </a:p>
          <a:p>
            <a:pPr indent="-228600" lvl="0" marL="228600" rtl="0" algn="l">
              <a:lnSpc>
                <a:spcPct val="80000"/>
              </a:lnSpc>
              <a:spcBef>
                <a:spcPts val="1000"/>
              </a:spcBef>
              <a:spcAft>
                <a:spcPts val="0"/>
              </a:spcAft>
              <a:buClr>
                <a:srgbClr val="4472C4"/>
              </a:buClr>
              <a:buSzPts val="3200"/>
              <a:buChar char="•"/>
            </a:pPr>
            <a:r>
              <a:rPr lang="en-US" sz="3200">
                <a:solidFill>
                  <a:srgbClr val="4472C4"/>
                </a:solidFill>
                <a:latin typeface="Roboto"/>
                <a:ea typeface="Roboto"/>
                <a:cs typeface="Roboto"/>
                <a:sym typeface="Roboto"/>
              </a:rPr>
              <a:t>Random Forest</a:t>
            </a:r>
            <a:endParaRPr/>
          </a:p>
          <a:p>
            <a:pPr indent="-228600" lvl="0" marL="228600" rtl="0" algn="l">
              <a:lnSpc>
                <a:spcPct val="80000"/>
              </a:lnSpc>
              <a:spcBef>
                <a:spcPts val="1000"/>
              </a:spcBef>
              <a:spcAft>
                <a:spcPts val="0"/>
              </a:spcAft>
              <a:buClr>
                <a:srgbClr val="4472C4"/>
              </a:buClr>
              <a:buSzPts val="3200"/>
              <a:buChar char="•"/>
            </a:pPr>
            <a:r>
              <a:rPr lang="en-US" sz="3200">
                <a:solidFill>
                  <a:srgbClr val="4472C4"/>
                </a:solidFill>
                <a:latin typeface="Roboto"/>
                <a:ea typeface="Roboto"/>
                <a:cs typeface="Roboto"/>
                <a:sym typeface="Roboto"/>
              </a:rPr>
              <a:t>Trading Strategies</a:t>
            </a:r>
            <a:endParaRPr sz="3200">
              <a:solidFill>
                <a:srgbClr val="4472C4"/>
              </a:solidFill>
              <a:latin typeface="Roboto"/>
              <a:ea typeface="Roboto"/>
              <a:cs typeface="Roboto"/>
              <a:sym typeface="Roboto"/>
            </a:endParaRPr>
          </a:p>
          <a:p>
            <a:pPr indent="-228600" lvl="0" marL="228600" rtl="0" algn="l">
              <a:lnSpc>
                <a:spcPct val="80000"/>
              </a:lnSpc>
              <a:spcBef>
                <a:spcPts val="1000"/>
              </a:spcBef>
              <a:spcAft>
                <a:spcPts val="0"/>
              </a:spcAft>
              <a:buClr>
                <a:srgbClr val="4472C4"/>
              </a:buClr>
              <a:buSzPts val="3200"/>
              <a:buFont typeface="Roboto"/>
              <a:buChar char="•"/>
            </a:pPr>
            <a:r>
              <a:rPr lang="en-US" sz="3200">
                <a:solidFill>
                  <a:srgbClr val="4472C4"/>
                </a:solidFill>
                <a:latin typeface="Roboto"/>
                <a:ea typeface="Roboto"/>
                <a:cs typeface="Roboto"/>
                <a:sym typeface="Roboto"/>
              </a:rPr>
              <a:t>Other Findings</a:t>
            </a:r>
            <a:endParaRPr sz="3200">
              <a:solidFill>
                <a:srgbClr val="4472C4"/>
              </a:solidFill>
              <a:latin typeface="Roboto"/>
              <a:ea typeface="Roboto"/>
              <a:cs typeface="Roboto"/>
              <a:sym typeface="Roboto"/>
            </a:endParaRPr>
          </a:p>
          <a:p>
            <a:pPr indent="-228600" lvl="0" marL="228600" rtl="0" algn="l">
              <a:lnSpc>
                <a:spcPct val="80000"/>
              </a:lnSpc>
              <a:spcBef>
                <a:spcPts val="1000"/>
              </a:spcBef>
              <a:spcAft>
                <a:spcPts val="0"/>
              </a:spcAft>
              <a:buClr>
                <a:srgbClr val="4472C4"/>
              </a:buClr>
              <a:buSzPts val="3200"/>
              <a:buChar char="•"/>
            </a:pPr>
            <a:r>
              <a:rPr lang="en-US" sz="3200">
                <a:solidFill>
                  <a:srgbClr val="4472C4"/>
                </a:solidFill>
                <a:latin typeface="Roboto"/>
                <a:ea typeface="Roboto"/>
                <a:cs typeface="Roboto"/>
                <a:sym typeface="Roboto"/>
              </a:rPr>
              <a:t>Conclusion</a:t>
            </a:r>
            <a:endParaRPr sz="3200">
              <a:solidFill>
                <a:srgbClr val="4472C4"/>
              </a:solidFill>
              <a:latin typeface="Roboto"/>
              <a:ea typeface="Roboto"/>
              <a:cs typeface="Roboto"/>
              <a:sym typeface="Roboto"/>
            </a:endParaRPr>
          </a:p>
        </p:txBody>
      </p:sp>
      <p:sp>
        <p:nvSpPr>
          <p:cNvPr id="97" name="Google Shape;97;p14"/>
          <p:cNvSpPr/>
          <p:nvPr/>
        </p:nvSpPr>
        <p:spPr>
          <a:xfrm>
            <a:off x="10088880" y="0"/>
            <a:ext cx="210312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8" name="Google Shape;98;p14"/>
          <p:cNvSpPr/>
          <p:nvPr/>
        </p:nvSpPr>
        <p:spPr>
          <a:xfrm>
            <a:off x="8915400" y="2358913"/>
            <a:ext cx="2140172" cy="2140172"/>
          </a:xfrm>
          <a:prstGeom prst="ellipse">
            <a:avLst/>
          </a:prstGeom>
          <a:solidFill>
            <a:srgbClr val="FFFFFF"/>
          </a:solidFill>
          <a:ln cap="flat" cmpd="sng" w="22225">
            <a:solidFill>
              <a:srgbClr val="197BF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drawing&#10;&#10;Description automatically generated" id="99" name="Google Shape;99;p14"/>
          <p:cNvPicPr preferRelativeResize="0"/>
          <p:nvPr/>
        </p:nvPicPr>
        <p:blipFill rotWithShape="1">
          <a:blip r:embed="rId3">
            <a:alphaModFix/>
          </a:blip>
          <a:srcRect b="0" l="0" r="0" t="0"/>
          <a:stretch/>
        </p:blipFill>
        <p:spPr>
          <a:xfrm>
            <a:off x="9413987" y="2857501"/>
            <a:ext cx="1142998" cy="11429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4400"/>
              <a:buFont typeface="Calibri"/>
              <a:buNone/>
            </a:pPr>
            <a:r>
              <a:rPr lang="en-US">
                <a:solidFill>
                  <a:srgbClr val="1877F2"/>
                </a:solidFill>
              </a:rPr>
              <a:t>EMA Crossover</a:t>
            </a:r>
            <a:endParaRPr/>
          </a:p>
        </p:txBody>
      </p:sp>
      <p:sp>
        <p:nvSpPr>
          <p:cNvPr id="305" name="Google Shape;305;p32"/>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306" name="Google Shape;306;p32"/>
          <p:cNvPicPr preferRelativeResize="0"/>
          <p:nvPr/>
        </p:nvPicPr>
        <p:blipFill rotWithShape="1">
          <a:blip r:embed="rId3">
            <a:alphaModFix/>
          </a:blip>
          <a:srcRect b="0" l="0" r="0" t="0"/>
          <a:stretch/>
        </p:blipFill>
        <p:spPr>
          <a:xfrm>
            <a:off x="11394332" y="0"/>
            <a:ext cx="530612" cy="530612"/>
          </a:xfrm>
          <a:prstGeom prst="rect">
            <a:avLst/>
          </a:prstGeom>
          <a:noFill/>
          <a:ln>
            <a:noFill/>
          </a:ln>
        </p:spPr>
      </p:pic>
      <p:pic>
        <p:nvPicPr>
          <p:cNvPr id="307" name="Google Shape;307;p32"/>
          <p:cNvPicPr preferRelativeResize="0"/>
          <p:nvPr/>
        </p:nvPicPr>
        <p:blipFill>
          <a:blip r:embed="rId4">
            <a:alphaModFix/>
          </a:blip>
          <a:stretch>
            <a:fillRect/>
          </a:stretch>
        </p:blipFill>
        <p:spPr>
          <a:xfrm>
            <a:off x="1579543" y="1533675"/>
            <a:ext cx="8804858" cy="46933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4400"/>
              <a:buFont typeface="Calibri"/>
              <a:buNone/>
            </a:pPr>
            <a:r>
              <a:rPr lang="en-US">
                <a:solidFill>
                  <a:srgbClr val="1877F2"/>
                </a:solidFill>
              </a:rPr>
              <a:t>Trading Strategies - Crossover</a:t>
            </a:r>
            <a:endParaRPr>
              <a:solidFill>
                <a:srgbClr val="1877F2"/>
              </a:solidFill>
            </a:endParaRPr>
          </a:p>
        </p:txBody>
      </p:sp>
      <p:sp>
        <p:nvSpPr>
          <p:cNvPr id="313" name="Google Shape;313;p33"/>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314" name="Google Shape;314;p33"/>
          <p:cNvPicPr preferRelativeResize="0"/>
          <p:nvPr/>
        </p:nvPicPr>
        <p:blipFill rotWithShape="1">
          <a:blip r:embed="rId3">
            <a:alphaModFix/>
          </a:blip>
          <a:srcRect b="0" l="0" r="0" t="0"/>
          <a:stretch/>
        </p:blipFill>
        <p:spPr>
          <a:xfrm>
            <a:off x="11394332" y="0"/>
            <a:ext cx="530612" cy="530612"/>
          </a:xfrm>
          <a:prstGeom prst="rect">
            <a:avLst/>
          </a:prstGeom>
          <a:noFill/>
          <a:ln>
            <a:noFill/>
          </a:ln>
        </p:spPr>
      </p:pic>
      <p:pic>
        <p:nvPicPr>
          <p:cNvPr id="315" name="Google Shape;315;p33"/>
          <p:cNvPicPr preferRelativeResize="0"/>
          <p:nvPr/>
        </p:nvPicPr>
        <p:blipFill>
          <a:blip r:embed="rId4">
            <a:alphaModFix/>
          </a:blip>
          <a:stretch>
            <a:fillRect/>
          </a:stretch>
        </p:blipFill>
        <p:spPr>
          <a:xfrm>
            <a:off x="152400" y="1843225"/>
            <a:ext cx="11744325" cy="3333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4"/>
          <p:cNvSpPr txBox="1"/>
          <p:nvPr>
            <p:ph type="title"/>
          </p:nvPr>
        </p:nvSpPr>
        <p:spPr>
          <a:xfrm>
            <a:off x="838200" y="5175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4400"/>
              <a:buFont typeface="Calibri"/>
              <a:buNone/>
            </a:pPr>
            <a:r>
              <a:rPr lang="en-US">
                <a:solidFill>
                  <a:srgbClr val="1877F2"/>
                </a:solidFill>
              </a:rPr>
              <a:t>Buy Sell &amp; Hold - MACD Signal Crossovers</a:t>
            </a:r>
            <a:endParaRPr>
              <a:solidFill>
                <a:srgbClr val="1877F2"/>
              </a:solidFill>
            </a:endParaRPr>
          </a:p>
        </p:txBody>
      </p:sp>
      <p:sp>
        <p:nvSpPr>
          <p:cNvPr id="321" name="Google Shape;321;p34"/>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322" name="Google Shape;322;p34"/>
          <p:cNvPicPr preferRelativeResize="0"/>
          <p:nvPr/>
        </p:nvPicPr>
        <p:blipFill rotWithShape="1">
          <a:blip r:embed="rId3">
            <a:alphaModFix/>
          </a:blip>
          <a:srcRect b="0" l="0" r="0" t="0"/>
          <a:stretch/>
        </p:blipFill>
        <p:spPr>
          <a:xfrm>
            <a:off x="11394332" y="0"/>
            <a:ext cx="530612" cy="530612"/>
          </a:xfrm>
          <a:prstGeom prst="rect">
            <a:avLst/>
          </a:prstGeom>
          <a:noFill/>
          <a:ln>
            <a:noFill/>
          </a:ln>
        </p:spPr>
      </p:pic>
      <p:pic>
        <p:nvPicPr>
          <p:cNvPr id="323" name="Google Shape;323;p34"/>
          <p:cNvPicPr preferRelativeResize="0"/>
          <p:nvPr/>
        </p:nvPicPr>
        <p:blipFill>
          <a:blip r:embed="rId4">
            <a:alphaModFix/>
          </a:blip>
          <a:stretch>
            <a:fillRect/>
          </a:stretch>
        </p:blipFill>
        <p:spPr>
          <a:xfrm>
            <a:off x="945125" y="1764375"/>
            <a:ext cx="10515599" cy="3056765"/>
          </a:xfrm>
          <a:prstGeom prst="rect">
            <a:avLst/>
          </a:prstGeom>
          <a:noFill/>
          <a:ln>
            <a:noFill/>
          </a:ln>
        </p:spPr>
      </p:pic>
      <p:sp>
        <p:nvSpPr>
          <p:cNvPr id="324" name="Google Shape;324;p34"/>
          <p:cNvSpPr txBox="1"/>
          <p:nvPr/>
        </p:nvSpPr>
        <p:spPr>
          <a:xfrm>
            <a:off x="1058150" y="5063775"/>
            <a:ext cx="8358300" cy="1245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US" sz="1700">
                <a:solidFill>
                  <a:schemeClr val="dk1"/>
                </a:solidFill>
                <a:highlight>
                  <a:srgbClr val="FFFFFF"/>
                </a:highlight>
              </a:rPr>
              <a:t>MACD formula:</a:t>
            </a:r>
            <a:r>
              <a:rPr lang="en-US" sz="1700">
                <a:solidFill>
                  <a:schemeClr val="dk1"/>
                </a:solidFill>
                <a:highlight>
                  <a:srgbClr val="FFFFFF"/>
                </a:highlight>
              </a:rPr>
              <a:t> </a:t>
            </a:r>
            <a:r>
              <a:rPr b="1" lang="en-US" sz="1700">
                <a:solidFill>
                  <a:schemeClr val="dk1"/>
                </a:solidFill>
                <a:highlight>
                  <a:srgbClr val="FFFFFF"/>
                </a:highlight>
              </a:rPr>
              <a:t>MACD = 12 Day period EMA - 26 Day period EMA</a:t>
            </a:r>
            <a:endParaRPr b="1" sz="1700">
              <a:solidFill>
                <a:schemeClr val="dk1"/>
              </a:solidFill>
              <a:highlight>
                <a:srgbClr val="FFFFFF"/>
              </a:highlight>
            </a:endParaRPr>
          </a:p>
          <a:p>
            <a:pPr indent="0" lvl="0" marL="0" rtl="0" algn="just">
              <a:lnSpc>
                <a:spcPct val="115000"/>
              </a:lnSpc>
              <a:spcBef>
                <a:spcPts val="0"/>
              </a:spcBef>
              <a:spcAft>
                <a:spcPts val="0"/>
              </a:spcAft>
              <a:buNone/>
            </a:pPr>
            <a:r>
              <a:rPr lang="en-US" sz="1500">
                <a:solidFill>
                  <a:schemeClr val="dk1"/>
                </a:solidFill>
                <a:highlight>
                  <a:srgbClr val="FFFFFF"/>
                </a:highlight>
              </a:rPr>
              <a:t>The MACD has a positive value whenever the 12-period EMA is above the 26-period EMA</a:t>
            </a:r>
            <a:endParaRPr sz="1500">
              <a:solidFill>
                <a:schemeClr val="dk1"/>
              </a:solidFill>
              <a:highlight>
                <a:srgbClr val="FFFFFF"/>
              </a:highlight>
            </a:endParaRPr>
          </a:p>
          <a:p>
            <a:pPr indent="0" lvl="0" marL="0" marR="304800" rtl="0" algn="just">
              <a:lnSpc>
                <a:spcPct val="136363"/>
              </a:lnSpc>
              <a:spcBef>
                <a:spcPts val="0"/>
              </a:spcBef>
              <a:spcAft>
                <a:spcPts val="0"/>
              </a:spcAft>
              <a:buNone/>
            </a:pPr>
            <a:r>
              <a:rPr lang="en-US" sz="1500">
                <a:solidFill>
                  <a:schemeClr val="dk1"/>
                </a:solidFill>
                <a:highlight>
                  <a:srgbClr val="FFFFFF"/>
                </a:highlight>
              </a:rPr>
              <a:t>The MACD has a negative value whenever the 12-period EMA is below the 26-period EMA</a:t>
            </a:r>
            <a:endParaRPr sz="1500">
              <a:solidFill>
                <a:schemeClr val="dk1"/>
              </a:solidFill>
              <a:highlight>
                <a:srgbClr val="FFFFFF"/>
              </a:highlight>
            </a:endParaRPr>
          </a:p>
          <a:p>
            <a:pPr indent="0" lvl="0" marL="0" rtl="0" algn="just">
              <a:lnSpc>
                <a:spcPct val="115000"/>
              </a:lnSpc>
              <a:spcBef>
                <a:spcPts val="0"/>
              </a:spcBef>
              <a:spcAft>
                <a:spcPts val="0"/>
              </a:spcAft>
              <a:buNone/>
            </a:pPr>
            <a:r>
              <a:rPr lang="en-US" sz="1500">
                <a:solidFill>
                  <a:schemeClr val="dk1"/>
                </a:solidFill>
                <a:highlight>
                  <a:srgbClr val="FFFFFF"/>
                </a:highlight>
              </a:rPr>
              <a:t>A 9-day EMA of MACD called "</a:t>
            </a:r>
            <a:r>
              <a:rPr b="1" lang="en-US" sz="1500">
                <a:solidFill>
                  <a:schemeClr val="dk1"/>
                </a:solidFill>
                <a:highlight>
                  <a:srgbClr val="FFFFFF"/>
                </a:highlight>
              </a:rPr>
              <a:t>signal line</a:t>
            </a:r>
            <a:r>
              <a:rPr lang="en-US" sz="1500">
                <a:solidFill>
                  <a:schemeClr val="dk1"/>
                </a:solidFill>
                <a:highlight>
                  <a:srgbClr val="FFFFFF"/>
                </a:highlight>
              </a:rPr>
              <a:t>" is plotted on top of the MACD line.</a:t>
            </a:r>
            <a:endParaRPr sz="1500">
              <a:solidFill>
                <a:schemeClr val="dk1"/>
              </a:solidFill>
              <a:highlight>
                <a:srgbClr val="FFFFFF"/>
              </a:highlight>
            </a:endParaRPr>
          </a:p>
          <a:p>
            <a:pPr indent="0" lvl="0" marL="0" rtl="0" algn="just">
              <a:lnSpc>
                <a:spcPct val="115000"/>
              </a:lnSpc>
              <a:spcBef>
                <a:spcPts val="0"/>
              </a:spcBef>
              <a:spcAft>
                <a:spcPts val="0"/>
              </a:spcAft>
              <a:buClr>
                <a:schemeClr val="dk1"/>
              </a:buClr>
              <a:buSzPts val="1100"/>
              <a:buFont typeface="Arial"/>
              <a:buNone/>
            </a:pPr>
            <a:r>
              <a:t/>
            </a:r>
            <a:endParaRPr b="1" sz="1700">
              <a:solidFill>
                <a:schemeClr val="dk1"/>
              </a:solidFill>
              <a:highlight>
                <a:srgbClr val="FFFFFF"/>
              </a:highlight>
            </a:endParaRPr>
          </a:p>
          <a:p>
            <a:pPr indent="0" lvl="0" marL="304800" marR="304800" rtl="0" algn="just">
              <a:lnSpc>
                <a:spcPct val="136363"/>
              </a:lnSpc>
              <a:spcBef>
                <a:spcPts val="0"/>
              </a:spcBef>
              <a:spcAft>
                <a:spcPts val="0"/>
              </a:spcAft>
              <a:buClr>
                <a:schemeClr val="dk1"/>
              </a:buClr>
              <a:buSzPts val="1100"/>
              <a:buFont typeface="Arial"/>
              <a:buNone/>
            </a:pPr>
            <a:r>
              <a:rPr lang="en-US" sz="1600">
                <a:solidFill>
                  <a:schemeClr val="dk1"/>
                </a:solidFill>
                <a:highlight>
                  <a:srgbClr val="FFFFFF"/>
                </a:highlight>
              </a:rPr>
              <a:t>·</a:t>
            </a:r>
            <a:r>
              <a:rPr lang="en-US" sz="1300">
                <a:solidFill>
                  <a:schemeClr val="dk1"/>
                </a:solidFill>
                <a:highlight>
                  <a:srgbClr val="FFFFFF"/>
                </a:highlight>
                <a:latin typeface="Times New Roman"/>
                <a:ea typeface="Times New Roman"/>
                <a:cs typeface="Times New Roman"/>
                <a:sym typeface="Times New Roman"/>
              </a:rPr>
              <a:t>        </a:t>
            </a:r>
            <a:endParaRPr sz="1700">
              <a:solidFill>
                <a:schemeClr val="dk1"/>
              </a:solidFill>
              <a:highlight>
                <a:srgbClr val="FFFFFF"/>
              </a:highlight>
            </a:endParaRPr>
          </a:p>
          <a:p>
            <a:pPr indent="0" lvl="0" marL="0" rtl="0" algn="l">
              <a:spcBef>
                <a:spcPts val="0"/>
              </a:spcBef>
              <a:spcAft>
                <a:spcPts val="0"/>
              </a:spcAft>
              <a:buNone/>
            </a:pPr>
            <a:r>
              <a:t/>
            </a:r>
            <a:endParaRPr sz="20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5"/>
          <p:cNvSpPr txBox="1"/>
          <p:nvPr>
            <p:ph type="title"/>
          </p:nvPr>
        </p:nvSpPr>
        <p:spPr>
          <a:xfrm>
            <a:off x="838200" y="5175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4400"/>
              <a:buFont typeface="Calibri"/>
              <a:buNone/>
            </a:pPr>
            <a:r>
              <a:rPr lang="en-US">
                <a:solidFill>
                  <a:srgbClr val="1877F2"/>
                </a:solidFill>
              </a:rPr>
              <a:t>Buy and Sell</a:t>
            </a:r>
            <a:endParaRPr>
              <a:solidFill>
                <a:srgbClr val="1877F2"/>
              </a:solidFill>
            </a:endParaRPr>
          </a:p>
        </p:txBody>
      </p:sp>
      <p:sp>
        <p:nvSpPr>
          <p:cNvPr id="330" name="Google Shape;330;p35"/>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331" name="Google Shape;331;p35"/>
          <p:cNvPicPr preferRelativeResize="0"/>
          <p:nvPr/>
        </p:nvPicPr>
        <p:blipFill rotWithShape="1">
          <a:blip r:embed="rId3">
            <a:alphaModFix/>
          </a:blip>
          <a:srcRect b="0" l="0" r="0" t="0"/>
          <a:stretch/>
        </p:blipFill>
        <p:spPr>
          <a:xfrm>
            <a:off x="11394332" y="0"/>
            <a:ext cx="530612" cy="530612"/>
          </a:xfrm>
          <a:prstGeom prst="rect">
            <a:avLst/>
          </a:prstGeom>
          <a:noFill/>
          <a:ln>
            <a:noFill/>
          </a:ln>
        </p:spPr>
      </p:pic>
      <p:pic>
        <p:nvPicPr>
          <p:cNvPr id="332" name="Google Shape;332;p35"/>
          <p:cNvPicPr preferRelativeResize="0"/>
          <p:nvPr/>
        </p:nvPicPr>
        <p:blipFill>
          <a:blip r:embed="rId4">
            <a:alphaModFix/>
          </a:blip>
          <a:stretch>
            <a:fillRect/>
          </a:stretch>
        </p:blipFill>
        <p:spPr>
          <a:xfrm>
            <a:off x="1355200" y="1995625"/>
            <a:ext cx="9846199" cy="3686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6"/>
          <p:cNvSpPr txBox="1"/>
          <p:nvPr>
            <p:ph type="title"/>
          </p:nvPr>
        </p:nvSpPr>
        <p:spPr>
          <a:xfrm>
            <a:off x="838200" y="5175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F5496"/>
              </a:buClr>
              <a:buSzPts val="4400"/>
              <a:buFont typeface="Calibri"/>
              <a:buNone/>
            </a:pPr>
            <a:r>
              <a:rPr lang="en-US">
                <a:solidFill>
                  <a:srgbClr val="1877F2"/>
                </a:solidFill>
              </a:rPr>
              <a:t>Simple Moving Average (SMA)</a:t>
            </a:r>
            <a:endParaRPr>
              <a:solidFill>
                <a:srgbClr val="1877F2"/>
              </a:solidFill>
            </a:endParaRPr>
          </a:p>
        </p:txBody>
      </p:sp>
      <p:sp>
        <p:nvSpPr>
          <p:cNvPr id="338" name="Google Shape;338;p36"/>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339" name="Google Shape;339;p36"/>
          <p:cNvPicPr preferRelativeResize="0"/>
          <p:nvPr/>
        </p:nvPicPr>
        <p:blipFill rotWithShape="1">
          <a:blip r:embed="rId3">
            <a:alphaModFix/>
          </a:blip>
          <a:srcRect b="0" l="0" r="0" t="0"/>
          <a:stretch/>
        </p:blipFill>
        <p:spPr>
          <a:xfrm>
            <a:off x="11394332" y="0"/>
            <a:ext cx="530612" cy="530612"/>
          </a:xfrm>
          <a:prstGeom prst="rect">
            <a:avLst/>
          </a:prstGeom>
          <a:noFill/>
          <a:ln>
            <a:noFill/>
          </a:ln>
        </p:spPr>
      </p:pic>
      <p:pic>
        <p:nvPicPr>
          <p:cNvPr id="340" name="Google Shape;340;p36"/>
          <p:cNvPicPr preferRelativeResize="0"/>
          <p:nvPr/>
        </p:nvPicPr>
        <p:blipFill>
          <a:blip r:embed="rId4">
            <a:alphaModFix/>
          </a:blip>
          <a:stretch>
            <a:fillRect/>
          </a:stretch>
        </p:blipFill>
        <p:spPr>
          <a:xfrm>
            <a:off x="838200" y="2033724"/>
            <a:ext cx="10515601" cy="3578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37"/>
          <p:cNvSpPr txBox="1"/>
          <p:nvPr>
            <p:ph type="title"/>
          </p:nvPr>
        </p:nvSpPr>
        <p:spPr>
          <a:xfrm>
            <a:off x="449775" y="48655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4400"/>
              <a:buFont typeface="Calibri"/>
              <a:buNone/>
            </a:pPr>
            <a:r>
              <a:rPr lang="en-US">
                <a:solidFill>
                  <a:srgbClr val="1877F2"/>
                </a:solidFill>
              </a:rPr>
              <a:t>Bollinger Band</a:t>
            </a:r>
            <a:endParaRPr>
              <a:solidFill>
                <a:srgbClr val="1877F2"/>
              </a:solidFill>
            </a:endParaRPr>
          </a:p>
        </p:txBody>
      </p:sp>
      <p:sp>
        <p:nvSpPr>
          <p:cNvPr id="346" name="Google Shape;346;p37"/>
          <p:cNvSpPr/>
          <p:nvPr/>
        </p:nvSpPr>
        <p:spPr>
          <a:xfrm>
            <a:off x="0" y="-3250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347" name="Google Shape;347;p37"/>
          <p:cNvPicPr preferRelativeResize="0"/>
          <p:nvPr/>
        </p:nvPicPr>
        <p:blipFill rotWithShape="1">
          <a:blip r:embed="rId3">
            <a:alphaModFix/>
          </a:blip>
          <a:srcRect b="0" l="0" r="0" t="0"/>
          <a:stretch/>
        </p:blipFill>
        <p:spPr>
          <a:xfrm>
            <a:off x="11394332" y="0"/>
            <a:ext cx="530612" cy="530612"/>
          </a:xfrm>
          <a:prstGeom prst="rect">
            <a:avLst/>
          </a:prstGeom>
          <a:noFill/>
          <a:ln>
            <a:noFill/>
          </a:ln>
        </p:spPr>
      </p:pic>
      <p:pic>
        <p:nvPicPr>
          <p:cNvPr id="348" name="Google Shape;348;p37"/>
          <p:cNvPicPr preferRelativeResize="0"/>
          <p:nvPr/>
        </p:nvPicPr>
        <p:blipFill>
          <a:blip r:embed="rId4">
            <a:alphaModFix/>
          </a:blip>
          <a:stretch>
            <a:fillRect/>
          </a:stretch>
        </p:blipFill>
        <p:spPr>
          <a:xfrm>
            <a:off x="449775" y="2020225"/>
            <a:ext cx="11475176" cy="379156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4400"/>
              <a:buFont typeface="Calibri"/>
              <a:buNone/>
            </a:pPr>
            <a:r>
              <a:rPr lang="en-US">
                <a:solidFill>
                  <a:srgbClr val="2F5496"/>
                </a:solidFill>
              </a:rPr>
              <a:t>Day</a:t>
            </a:r>
            <a:r>
              <a:rPr lang="en-US"/>
              <a:t> </a:t>
            </a:r>
            <a:r>
              <a:rPr lang="en-US">
                <a:solidFill>
                  <a:srgbClr val="2F5496"/>
                </a:solidFill>
              </a:rPr>
              <a:t>Trade using Random Forest</a:t>
            </a:r>
            <a:endParaRPr/>
          </a:p>
        </p:txBody>
      </p:sp>
      <p:sp>
        <p:nvSpPr>
          <p:cNvPr id="354" name="Google Shape;354;p38"/>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355" name="Google Shape;355;p38"/>
          <p:cNvPicPr preferRelativeResize="0"/>
          <p:nvPr/>
        </p:nvPicPr>
        <p:blipFill rotWithShape="1">
          <a:blip r:embed="rId3">
            <a:alphaModFix/>
          </a:blip>
          <a:srcRect b="0" l="0" r="0" t="0"/>
          <a:stretch/>
        </p:blipFill>
        <p:spPr>
          <a:xfrm>
            <a:off x="11394332" y="0"/>
            <a:ext cx="530612" cy="530612"/>
          </a:xfrm>
          <a:prstGeom prst="rect">
            <a:avLst/>
          </a:prstGeom>
          <a:noFill/>
          <a:ln>
            <a:noFill/>
          </a:ln>
        </p:spPr>
      </p:pic>
      <p:pic>
        <p:nvPicPr>
          <p:cNvPr id="356" name="Google Shape;356;p38"/>
          <p:cNvPicPr preferRelativeResize="0"/>
          <p:nvPr/>
        </p:nvPicPr>
        <p:blipFill>
          <a:blip r:embed="rId4">
            <a:alphaModFix/>
          </a:blip>
          <a:stretch>
            <a:fillRect/>
          </a:stretch>
        </p:blipFill>
        <p:spPr>
          <a:xfrm>
            <a:off x="853400" y="1500188"/>
            <a:ext cx="10485200" cy="48625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4400"/>
              <a:buFont typeface="Calibri"/>
              <a:buNone/>
            </a:pPr>
            <a:r>
              <a:rPr lang="en-US">
                <a:solidFill>
                  <a:srgbClr val="2F5496"/>
                </a:solidFill>
              </a:rPr>
              <a:t>Long Short using Random Forest</a:t>
            </a:r>
            <a:endParaRPr/>
          </a:p>
        </p:txBody>
      </p:sp>
      <p:pic>
        <p:nvPicPr>
          <p:cNvPr id="362" name="Google Shape;362;p39"/>
          <p:cNvPicPr preferRelativeResize="0"/>
          <p:nvPr/>
        </p:nvPicPr>
        <p:blipFill rotWithShape="1">
          <a:blip r:embed="rId3">
            <a:alphaModFix/>
          </a:blip>
          <a:srcRect b="0" l="0" r="0" t="0"/>
          <a:stretch/>
        </p:blipFill>
        <p:spPr>
          <a:xfrm>
            <a:off x="838200" y="1581075"/>
            <a:ext cx="10910776" cy="5114499"/>
          </a:xfrm>
          <a:prstGeom prst="rect">
            <a:avLst/>
          </a:prstGeom>
          <a:noFill/>
          <a:ln>
            <a:noFill/>
          </a:ln>
        </p:spPr>
      </p:pic>
      <p:sp>
        <p:nvSpPr>
          <p:cNvPr id="363" name="Google Shape;363;p39"/>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364" name="Google Shape;364;p39"/>
          <p:cNvPicPr preferRelativeResize="0"/>
          <p:nvPr/>
        </p:nvPicPr>
        <p:blipFill rotWithShape="1">
          <a:blip r:embed="rId4">
            <a:alphaModFix/>
          </a:blip>
          <a:srcRect b="0" l="0" r="0" t="0"/>
          <a:stretch/>
        </p:blipFill>
        <p:spPr>
          <a:xfrm>
            <a:off x="11394332" y="0"/>
            <a:ext cx="530612" cy="53061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4400"/>
              <a:buFont typeface="Calibri"/>
              <a:buNone/>
            </a:pPr>
            <a:r>
              <a:rPr lang="en-US">
                <a:solidFill>
                  <a:srgbClr val="2F5496"/>
                </a:solidFill>
              </a:rPr>
              <a:t>Value at Risk using Historical Bootstrap</a:t>
            </a:r>
            <a:endParaRPr/>
          </a:p>
        </p:txBody>
      </p:sp>
      <p:sp>
        <p:nvSpPr>
          <p:cNvPr id="370" name="Google Shape;370;p40"/>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371" name="Google Shape;371;p40"/>
          <p:cNvPicPr preferRelativeResize="0"/>
          <p:nvPr/>
        </p:nvPicPr>
        <p:blipFill rotWithShape="1">
          <a:blip r:embed="rId3">
            <a:alphaModFix/>
          </a:blip>
          <a:srcRect b="0" l="0" r="0" t="0"/>
          <a:stretch/>
        </p:blipFill>
        <p:spPr>
          <a:xfrm>
            <a:off x="11394332" y="0"/>
            <a:ext cx="530612" cy="530612"/>
          </a:xfrm>
          <a:prstGeom prst="rect">
            <a:avLst/>
          </a:prstGeom>
          <a:noFill/>
          <a:ln>
            <a:noFill/>
          </a:ln>
        </p:spPr>
      </p:pic>
      <p:pic>
        <p:nvPicPr>
          <p:cNvPr id="372" name="Google Shape;372;p40"/>
          <p:cNvPicPr preferRelativeResize="0"/>
          <p:nvPr/>
        </p:nvPicPr>
        <p:blipFill>
          <a:blip r:embed="rId4">
            <a:alphaModFix/>
          </a:blip>
          <a:stretch>
            <a:fillRect/>
          </a:stretch>
        </p:blipFill>
        <p:spPr>
          <a:xfrm>
            <a:off x="171125" y="1808250"/>
            <a:ext cx="5875924" cy="4232675"/>
          </a:xfrm>
          <a:prstGeom prst="rect">
            <a:avLst/>
          </a:prstGeom>
          <a:noFill/>
          <a:ln>
            <a:noFill/>
          </a:ln>
        </p:spPr>
      </p:pic>
      <p:sp>
        <p:nvSpPr>
          <p:cNvPr id="373" name="Google Shape;373;p40"/>
          <p:cNvSpPr txBox="1"/>
          <p:nvPr/>
        </p:nvSpPr>
        <p:spPr>
          <a:xfrm>
            <a:off x="6107900" y="3131650"/>
            <a:ext cx="5875800" cy="14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latin typeface="Calibri"/>
                <a:ea typeface="Calibri"/>
                <a:cs typeface="Calibri"/>
                <a:sym typeface="Calibri"/>
              </a:rPr>
              <a:t>The 0.05 empirical quantile of daily returns is at -0.025. That means that with 95% confidence, our worst daily loss will not exceed 2.5%. If we have a $1M investment, our one-day 5% VaR is 0.025 * $1M = $25k.</a:t>
            </a:r>
            <a:endParaRPr sz="1700">
              <a:latin typeface="Calibri"/>
              <a:ea typeface="Calibri"/>
              <a:cs typeface="Calibri"/>
              <a:sym typeface="Calibri"/>
            </a:endParaRPr>
          </a:p>
        </p:txBody>
      </p:sp>
      <p:pic>
        <p:nvPicPr>
          <p:cNvPr id="374" name="Google Shape;374;p40"/>
          <p:cNvPicPr preferRelativeResize="0"/>
          <p:nvPr/>
        </p:nvPicPr>
        <p:blipFill>
          <a:blip r:embed="rId5">
            <a:alphaModFix/>
          </a:blip>
          <a:stretch>
            <a:fillRect/>
          </a:stretch>
        </p:blipFill>
        <p:spPr>
          <a:xfrm>
            <a:off x="6368376" y="1990000"/>
            <a:ext cx="3171825" cy="762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1"/>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381" name="Google Shape;381;p41"/>
          <p:cNvPicPr preferRelativeResize="0"/>
          <p:nvPr/>
        </p:nvPicPr>
        <p:blipFill rotWithShape="1">
          <a:blip r:embed="rId3">
            <a:alphaModFix/>
          </a:blip>
          <a:srcRect b="0" l="0" r="0" t="0"/>
          <a:stretch/>
        </p:blipFill>
        <p:spPr>
          <a:xfrm>
            <a:off x="11394332" y="0"/>
            <a:ext cx="530612" cy="530612"/>
          </a:xfrm>
          <a:prstGeom prst="rect">
            <a:avLst/>
          </a:prstGeom>
          <a:noFill/>
          <a:ln>
            <a:noFill/>
          </a:ln>
        </p:spPr>
      </p:pic>
      <p:sp>
        <p:nvSpPr>
          <p:cNvPr id="382" name="Google Shape;382;p41"/>
          <p:cNvSpPr txBox="1"/>
          <p:nvPr>
            <p:ph type="title"/>
          </p:nvPr>
        </p:nvSpPr>
        <p:spPr>
          <a:xfrm>
            <a:off x="762000" y="639163"/>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877F2"/>
              </a:buClr>
              <a:buSzPts val="4400"/>
              <a:buFont typeface="Calibri"/>
              <a:buNone/>
            </a:pPr>
            <a:r>
              <a:rPr lang="en-US">
                <a:solidFill>
                  <a:srgbClr val="1877F2"/>
                </a:solidFill>
              </a:rPr>
              <a:t>Other Findings</a:t>
            </a:r>
            <a:endParaRPr/>
          </a:p>
        </p:txBody>
      </p:sp>
      <p:sp>
        <p:nvSpPr>
          <p:cNvPr id="383" name="Google Shape;383;p41"/>
          <p:cNvSpPr txBox="1"/>
          <p:nvPr/>
        </p:nvSpPr>
        <p:spPr>
          <a:xfrm>
            <a:off x="7127875" y="2143125"/>
            <a:ext cx="5307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84" name="Google Shape;384;p41"/>
          <p:cNvSpPr/>
          <p:nvPr/>
        </p:nvSpPr>
        <p:spPr>
          <a:xfrm>
            <a:off x="2819400" y="2176325"/>
            <a:ext cx="2406600" cy="1325700"/>
          </a:xfrm>
          <a:prstGeom prst="roundRect">
            <a:avLst>
              <a:gd fmla="val 16667" name="adj"/>
            </a:avLst>
          </a:prstGeom>
          <a:solidFill>
            <a:srgbClr val="FFFFFF"/>
          </a:solidFill>
          <a:ln cap="flat" cmpd="sng" w="28575">
            <a:solidFill>
              <a:srgbClr val="197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472C4"/>
                </a:solidFill>
              </a:rPr>
              <a:t>PCA</a:t>
            </a:r>
            <a:endParaRPr sz="2400">
              <a:solidFill>
                <a:srgbClr val="4472C4"/>
              </a:solidFill>
            </a:endParaRPr>
          </a:p>
        </p:txBody>
      </p:sp>
      <p:sp>
        <p:nvSpPr>
          <p:cNvPr id="385" name="Google Shape;385;p41"/>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386" name="Google Shape;386;p41"/>
          <p:cNvPicPr preferRelativeResize="0"/>
          <p:nvPr/>
        </p:nvPicPr>
        <p:blipFill rotWithShape="1">
          <a:blip r:embed="rId3">
            <a:alphaModFix/>
          </a:blip>
          <a:srcRect b="0" l="0" r="0" t="0"/>
          <a:stretch/>
        </p:blipFill>
        <p:spPr>
          <a:xfrm>
            <a:off x="11394332" y="0"/>
            <a:ext cx="530612" cy="530612"/>
          </a:xfrm>
          <a:prstGeom prst="rect">
            <a:avLst/>
          </a:prstGeom>
          <a:noFill/>
          <a:ln>
            <a:noFill/>
          </a:ln>
        </p:spPr>
      </p:pic>
      <p:sp>
        <p:nvSpPr>
          <p:cNvPr id="387" name="Google Shape;387;p41"/>
          <p:cNvSpPr/>
          <p:nvPr/>
        </p:nvSpPr>
        <p:spPr>
          <a:xfrm>
            <a:off x="7162800" y="2176325"/>
            <a:ext cx="2406600" cy="1325700"/>
          </a:xfrm>
          <a:prstGeom prst="roundRect">
            <a:avLst>
              <a:gd fmla="val 16667" name="adj"/>
            </a:avLst>
          </a:prstGeom>
          <a:solidFill>
            <a:srgbClr val="FFFFFF"/>
          </a:solidFill>
          <a:ln cap="flat" cmpd="sng" w="28575">
            <a:solidFill>
              <a:srgbClr val="197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472C4"/>
                </a:solidFill>
              </a:rPr>
              <a:t>ARIMA</a:t>
            </a:r>
            <a:endParaRPr sz="2400">
              <a:solidFill>
                <a:srgbClr val="4472C4"/>
              </a:solidFill>
            </a:endParaRPr>
          </a:p>
        </p:txBody>
      </p:sp>
      <p:sp>
        <p:nvSpPr>
          <p:cNvPr id="388" name="Google Shape;388;p41"/>
          <p:cNvSpPr/>
          <p:nvPr/>
        </p:nvSpPr>
        <p:spPr>
          <a:xfrm>
            <a:off x="2819400" y="4386125"/>
            <a:ext cx="2406600" cy="1325700"/>
          </a:xfrm>
          <a:prstGeom prst="roundRect">
            <a:avLst>
              <a:gd fmla="val 16667" name="adj"/>
            </a:avLst>
          </a:prstGeom>
          <a:solidFill>
            <a:srgbClr val="FFFFFF"/>
          </a:solidFill>
          <a:ln cap="flat" cmpd="sng" w="28575">
            <a:solidFill>
              <a:srgbClr val="197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472C4"/>
                </a:solidFill>
              </a:rPr>
              <a:t>Ridge</a:t>
            </a:r>
            <a:endParaRPr sz="2400">
              <a:solidFill>
                <a:srgbClr val="4472C4"/>
              </a:solidFill>
            </a:endParaRPr>
          </a:p>
        </p:txBody>
      </p:sp>
      <p:sp>
        <p:nvSpPr>
          <p:cNvPr id="389" name="Google Shape;389;p41"/>
          <p:cNvSpPr/>
          <p:nvPr/>
        </p:nvSpPr>
        <p:spPr>
          <a:xfrm>
            <a:off x="7239000" y="4386125"/>
            <a:ext cx="2406600" cy="1325700"/>
          </a:xfrm>
          <a:prstGeom prst="roundRect">
            <a:avLst>
              <a:gd fmla="val 16667" name="adj"/>
            </a:avLst>
          </a:prstGeom>
          <a:solidFill>
            <a:srgbClr val="FFFFFF"/>
          </a:solidFill>
          <a:ln cap="flat" cmpd="sng" w="28575">
            <a:solidFill>
              <a:srgbClr val="197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472C4"/>
                </a:solidFill>
              </a:rPr>
              <a:t>Lasso</a:t>
            </a:r>
            <a:endParaRPr sz="2400">
              <a:solidFill>
                <a:srgbClr val="4472C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1098938" y="491190"/>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1877F2"/>
              </a:buClr>
              <a:buSzPts val="4400"/>
              <a:buFont typeface="Roboto"/>
              <a:buNone/>
            </a:pPr>
            <a:r>
              <a:rPr lang="en-US">
                <a:solidFill>
                  <a:srgbClr val="1877F2"/>
                </a:solidFill>
                <a:latin typeface="Roboto"/>
                <a:ea typeface="Roboto"/>
                <a:cs typeface="Roboto"/>
                <a:sym typeface="Roboto"/>
              </a:rPr>
              <a:t>Facebook ($FB)</a:t>
            </a:r>
            <a:endParaRPr/>
          </a:p>
        </p:txBody>
      </p:sp>
      <p:sp>
        <p:nvSpPr>
          <p:cNvPr id="106" name="Google Shape;106;p15"/>
          <p:cNvSpPr/>
          <p:nvPr>
            <p:ph idx="1" type="body"/>
          </p:nvPr>
        </p:nvSpPr>
        <p:spPr>
          <a:xfrm>
            <a:off x="838200" y="1816753"/>
            <a:ext cx="4572000" cy="4351338"/>
          </a:xfrm>
          <a:prstGeom prst="roundRect">
            <a:avLst>
              <a:gd fmla="val 11632" name="adj"/>
            </a:avLst>
          </a:prstGeom>
          <a:noFill/>
          <a:ln>
            <a:noFill/>
          </a:ln>
        </p:spPr>
        <p:txBody>
          <a:bodyPr anchorCtr="0" anchor="t" bIns="45700" lIns="91425" spcFirstLastPara="1" rIns="91425" wrap="square" tIns="45700">
            <a:noAutofit/>
          </a:bodyPr>
          <a:lstStyle/>
          <a:p>
            <a:pPr indent="-90804" lvl="0" marL="228600" rtl="0" algn="l">
              <a:lnSpc>
                <a:spcPct val="70000"/>
              </a:lnSpc>
              <a:spcBef>
                <a:spcPts val="0"/>
              </a:spcBef>
              <a:spcAft>
                <a:spcPts val="0"/>
              </a:spcAft>
              <a:buClr>
                <a:schemeClr val="dk1"/>
              </a:buClr>
              <a:buSzPts val="2170"/>
              <a:buNone/>
            </a:pPr>
            <a:r>
              <a:t/>
            </a:r>
            <a:endParaRPr sz="2170">
              <a:solidFill>
                <a:schemeClr val="lt1"/>
              </a:solidFill>
              <a:latin typeface="Roboto"/>
              <a:ea typeface="Roboto"/>
              <a:cs typeface="Roboto"/>
              <a:sym typeface="Roboto"/>
            </a:endParaRPr>
          </a:p>
          <a:p>
            <a:pPr indent="-228600" lvl="0" marL="228600" rtl="0" algn="l">
              <a:lnSpc>
                <a:spcPct val="100000"/>
              </a:lnSpc>
              <a:spcBef>
                <a:spcPts val="1000"/>
              </a:spcBef>
              <a:spcAft>
                <a:spcPts val="0"/>
              </a:spcAft>
              <a:buClr>
                <a:schemeClr val="dk1"/>
              </a:buClr>
              <a:buSzPts val="2170"/>
              <a:buChar char="•"/>
            </a:pPr>
            <a:r>
              <a:rPr lang="en-US" sz="2170">
                <a:latin typeface="Roboto"/>
                <a:ea typeface="Roboto"/>
                <a:cs typeface="Roboto"/>
                <a:sym typeface="Roboto"/>
              </a:rPr>
              <a:t>Founded in 2004</a:t>
            </a:r>
            <a:endParaRPr/>
          </a:p>
          <a:p>
            <a:pPr indent="-228600" lvl="0" marL="228600" rtl="0" algn="l">
              <a:lnSpc>
                <a:spcPct val="100000"/>
              </a:lnSpc>
              <a:spcBef>
                <a:spcPts val="1000"/>
              </a:spcBef>
              <a:spcAft>
                <a:spcPts val="0"/>
              </a:spcAft>
              <a:buClr>
                <a:schemeClr val="dk1"/>
              </a:buClr>
              <a:buSzPts val="2170"/>
              <a:buChar char="•"/>
            </a:pPr>
            <a:r>
              <a:rPr lang="en-US" sz="2170">
                <a:latin typeface="Roboto"/>
                <a:ea typeface="Roboto"/>
                <a:cs typeface="Roboto"/>
                <a:sym typeface="Roboto"/>
              </a:rPr>
              <a:t>Went Public in 2012</a:t>
            </a:r>
            <a:endParaRPr/>
          </a:p>
          <a:p>
            <a:pPr indent="-228600" lvl="0" marL="228600" rtl="0" algn="l">
              <a:lnSpc>
                <a:spcPct val="100000"/>
              </a:lnSpc>
              <a:spcBef>
                <a:spcPts val="1000"/>
              </a:spcBef>
              <a:spcAft>
                <a:spcPts val="0"/>
              </a:spcAft>
              <a:buClr>
                <a:schemeClr val="dk1"/>
              </a:buClr>
              <a:buSzPts val="2170"/>
              <a:buChar char="•"/>
            </a:pPr>
            <a:r>
              <a:rPr lang="en-US" sz="2170">
                <a:latin typeface="Roboto"/>
                <a:ea typeface="Roboto"/>
                <a:cs typeface="Roboto"/>
                <a:sym typeface="Roboto"/>
              </a:rPr>
              <a:t>Traded on NASDAQ: FB</a:t>
            </a:r>
            <a:endParaRPr/>
          </a:p>
          <a:p>
            <a:pPr indent="-228600" lvl="0" marL="228600" rtl="0" algn="l">
              <a:lnSpc>
                <a:spcPct val="100000"/>
              </a:lnSpc>
              <a:spcBef>
                <a:spcPts val="1000"/>
              </a:spcBef>
              <a:spcAft>
                <a:spcPts val="0"/>
              </a:spcAft>
              <a:buClr>
                <a:schemeClr val="dk1"/>
              </a:buClr>
              <a:buSzPts val="2170"/>
              <a:buChar char="•"/>
            </a:pPr>
            <a:r>
              <a:rPr lang="en-US" sz="2170">
                <a:latin typeface="Roboto"/>
                <a:ea typeface="Roboto"/>
                <a:cs typeface="Roboto"/>
                <a:sym typeface="Roboto"/>
              </a:rPr>
              <a:t>Market Cap: $671.049B</a:t>
            </a:r>
            <a:endParaRPr/>
          </a:p>
          <a:p>
            <a:pPr indent="-228600" lvl="0" marL="228600" rtl="0" algn="l">
              <a:lnSpc>
                <a:spcPct val="100000"/>
              </a:lnSpc>
              <a:spcBef>
                <a:spcPts val="1000"/>
              </a:spcBef>
              <a:spcAft>
                <a:spcPts val="0"/>
              </a:spcAft>
              <a:buClr>
                <a:schemeClr val="dk1"/>
              </a:buClr>
              <a:buSzPts val="2170"/>
              <a:buChar char="•"/>
            </a:pPr>
            <a:r>
              <a:rPr lang="en-US" sz="2170">
                <a:latin typeface="Roboto"/>
                <a:ea typeface="Roboto"/>
                <a:cs typeface="Roboto"/>
                <a:sym typeface="Roboto"/>
              </a:rPr>
              <a:t>Revenue: $73.36B</a:t>
            </a:r>
            <a:endParaRPr/>
          </a:p>
          <a:p>
            <a:pPr indent="-228600" lvl="0" marL="228600" rtl="0" algn="l">
              <a:lnSpc>
                <a:spcPct val="100000"/>
              </a:lnSpc>
              <a:spcBef>
                <a:spcPts val="1000"/>
              </a:spcBef>
              <a:spcAft>
                <a:spcPts val="0"/>
              </a:spcAft>
              <a:buClr>
                <a:schemeClr val="dk1"/>
              </a:buClr>
              <a:buSzPts val="2170"/>
              <a:buChar char="•"/>
            </a:pPr>
            <a:r>
              <a:rPr lang="en-US" sz="2170">
                <a:latin typeface="Roboto"/>
                <a:ea typeface="Roboto"/>
                <a:cs typeface="Roboto"/>
                <a:sym typeface="Roboto"/>
              </a:rPr>
              <a:t>Acquisitions:</a:t>
            </a:r>
            <a:endParaRPr/>
          </a:p>
          <a:p>
            <a:pPr indent="0" lvl="2" marL="914400" rtl="0" algn="l">
              <a:lnSpc>
                <a:spcPct val="100000"/>
              </a:lnSpc>
              <a:spcBef>
                <a:spcPts val="500"/>
              </a:spcBef>
              <a:spcAft>
                <a:spcPts val="0"/>
              </a:spcAft>
              <a:buClr>
                <a:schemeClr val="dk1"/>
              </a:buClr>
              <a:buSzPts val="1550"/>
              <a:buNone/>
            </a:pPr>
            <a:r>
              <a:t/>
            </a:r>
            <a:endParaRPr sz="1550">
              <a:solidFill>
                <a:schemeClr val="lt1"/>
              </a:solidFill>
              <a:latin typeface="Roboto"/>
              <a:ea typeface="Roboto"/>
              <a:cs typeface="Roboto"/>
              <a:sym typeface="Roboto"/>
            </a:endParaRPr>
          </a:p>
          <a:p>
            <a:pPr indent="-90804" lvl="0" marL="228600" rtl="0" algn="l">
              <a:lnSpc>
                <a:spcPct val="70000"/>
              </a:lnSpc>
              <a:spcBef>
                <a:spcPts val="1000"/>
              </a:spcBef>
              <a:spcAft>
                <a:spcPts val="0"/>
              </a:spcAft>
              <a:buClr>
                <a:schemeClr val="dk1"/>
              </a:buClr>
              <a:buSzPts val="2170"/>
              <a:buNone/>
            </a:pPr>
            <a:r>
              <a:t/>
            </a:r>
            <a:endParaRPr sz="2170">
              <a:latin typeface="Roboto"/>
              <a:ea typeface="Roboto"/>
              <a:cs typeface="Roboto"/>
              <a:sym typeface="Roboto"/>
            </a:endParaRPr>
          </a:p>
          <a:p>
            <a:pPr indent="0" lvl="1" marL="457200" rtl="0" algn="l">
              <a:lnSpc>
                <a:spcPct val="70000"/>
              </a:lnSpc>
              <a:spcBef>
                <a:spcPts val="500"/>
              </a:spcBef>
              <a:spcAft>
                <a:spcPts val="0"/>
              </a:spcAft>
              <a:buClr>
                <a:schemeClr val="dk1"/>
              </a:buClr>
              <a:buSzPts val="1860"/>
              <a:buNone/>
            </a:pPr>
            <a:r>
              <a:rPr lang="en-US" sz="1860">
                <a:latin typeface="Roboto"/>
                <a:ea typeface="Roboto"/>
                <a:cs typeface="Roboto"/>
                <a:sym typeface="Roboto"/>
              </a:rPr>
              <a:t>		</a:t>
            </a:r>
            <a:endParaRPr/>
          </a:p>
        </p:txBody>
      </p:sp>
      <p:pic>
        <p:nvPicPr>
          <p:cNvPr descr="A picture containing clock&#10;&#10;Description automatically generated" id="107" name="Google Shape;107;p15"/>
          <p:cNvPicPr preferRelativeResize="0"/>
          <p:nvPr/>
        </p:nvPicPr>
        <p:blipFill rotWithShape="1">
          <a:blip r:embed="rId3">
            <a:alphaModFix/>
          </a:blip>
          <a:srcRect b="0" l="45621" r="0" t="0"/>
          <a:stretch/>
        </p:blipFill>
        <p:spPr>
          <a:xfrm>
            <a:off x="5610224" y="1825625"/>
            <a:ext cx="6385565" cy="4351338"/>
          </a:xfrm>
          <a:prstGeom prst="rect">
            <a:avLst/>
          </a:prstGeom>
          <a:noFill/>
          <a:ln>
            <a:noFill/>
          </a:ln>
        </p:spPr>
      </p:pic>
      <p:pic>
        <p:nvPicPr>
          <p:cNvPr descr="A picture containing laptop, computer&#10;&#10;Description automatically generated" id="108" name="Google Shape;108;p15"/>
          <p:cNvPicPr preferRelativeResize="0"/>
          <p:nvPr/>
        </p:nvPicPr>
        <p:blipFill rotWithShape="1">
          <a:blip r:embed="rId4">
            <a:alphaModFix/>
          </a:blip>
          <a:srcRect b="0" l="0" r="0" t="0"/>
          <a:stretch/>
        </p:blipFill>
        <p:spPr>
          <a:xfrm>
            <a:off x="271049" y="4563128"/>
            <a:ext cx="2410328" cy="2057399"/>
          </a:xfrm>
          <a:prstGeom prst="rect">
            <a:avLst/>
          </a:prstGeom>
          <a:noFill/>
          <a:ln>
            <a:noFill/>
          </a:ln>
        </p:spPr>
      </p:pic>
      <p:pic>
        <p:nvPicPr>
          <p:cNvPr descr="A close up of a logo&#10;&#10;Description automatically generated" id="109" name="Google Shape;109;p15"/>
          <p:cNvPicPr preferRelativeResize="0"/>
          <p:nvPr/>
        </p:nvPicPr>
        <p:blipFill rotWithShape="1">
          <a:blip r:embed="rId5">
            <a:alphaModFix/>
          </a:blip>
          <a:srcRect b="0" l="0" r="0" t="0"/>
          <a:stretch/>
        </p:blipFill>
        <p:spPr>
          <a:xfrm>
            <a:off x="2060801" y="5249980"/>
            <a:ext cx="626545" cy="626545"/>
          </a:xfrm>
          <a:prstGeom prst="rect">
            <a:avLst/>
          </a:prstGeom>
          <a:noFill/>
          <a:ln>
            <a:noFill/>
          </a:ln>
        </p:spPr>
      </p:pic>
      <p:pic>
        <p:nvPicPr>
          <p:cNvPr descr="A picture containing shirt&#10;&#10;Description automatically generated" id="110" name="Google Shape;110;p15"/>
          <p:cNvPicPr preferRelativeResize="0"/>
          <p:nvPr/>
        </p:nvPicPr>
        <p:blipFill rotWithShape="1">
          <a:blip r:embed="rId6">
            <a:alphaModFix/>
          </a:blip>
          <a:srcRect b="24088" l="26949" r="27067" t="28094"/>
          <a:stretch/>
        </p:blipFill>
        <p:spPr>
          <a:xfrm>
            <a:off x="2877642" y="5249980"/>
            <a:ext cx="708454" cy="614117"/>
          </a:xfrm>
          <a:prstGeom prst="rect">
            <a:avLst/>
          </a:prstGeom>
          <a:noFill/>
          <a:ln>
            <a:noFill/>
          </a:ln>
        </p:spPr>
      </p:pic>
      <p:sp>
        <p:nvSpPr>
          <p:cNvPr id="111" name="Google Shape;111;p15"/>
          <p:cNvSpPr/>
          <p:nvPr/>
        </p:nvSpPr>
        <p:spPr>
          <a:xfrm>
            <a:off x="0" y="0"/>
            <a:ext cx="12192000" cy="562963"/>
          </a:xfrm>
          <a:prstGeom prst="rect">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drawing&#10;&#10;Description automatically generated" id="112" name="Google Shape;112;p15"/>
          <p:cNvPicPr preferRelativeResize="0"/>
          <p:nvPr/>
        </p:nvPicPr>
        <p:blipFill rotWithShape="1">
          <a:blip r:embed="rId7">
            <a:alphaModFix/>
          </a:blip>
          <a:srcRect b="0" l="0" r="0" t="0"/>
          <a:stretch/>
        </p:blipFill>
        <p:spPr>
          <a:xfrm>
            <a:off x="11394332" y="0"/>
            <a:ext cx="530612" cy="530612"/>
          </a:xfrm>
          <a:prstGeom prst="rect">
            <a:avLst/>
          </a:prstGeom>
          <a:noFill/>
          <a:ln>
            <a:noFill/>
          </a:ln>
        </p:spPr>
      </p:pic>
      <p:pic>
        <p:nvPicPr>
          <p:cNvPr id="113" name="Google Shape;113;p15"/>
          <p:cNvPicPr preferRelativeResize="0"/>
          <p:nvPr/>
        </p:nvPicPr>
        <p:blipFill>
          <a:blip r:embed="rId8">
            <a:alphaModFix/>
          </a:blip>
          <a:stretch>
            <a:fillRect/>
          </a:stretch>
        </p:blipFill>
        <p:spPr>
          <a:xfrm>
            <a:off x="3697377" y="5409388"/>
            <a:ext cx="923925" cy="295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2"/>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395" name="Google Shape;395;p42"/>
          <p:cNvPicPr preferRelativeResize="0"/>
          <p:nvPr/>
        </p:nvPicPr>
        <p:blipFill rotWithShape="1">
          <a:blip r:embed="rId3">
            <a:alphaModFix/>
          </a:blip>
          <a:srcRect b="0" l="0" r="0" t="0"/>
          <a:stretch/>
        </p:blipFill>
        <p:spPr>
          <a:xfrm>
            <a:off x="11394332" y="0"/>
            <a:ext cx="530612" cy="530612"/>
          </a:xfrm>
          <a:prstGeom prst="rect">
            <a:avLst/>
          </a:prstGeom>
          <a:noFill/>
          <a:ln>
            <a:noFill/>
          </a:ln>
        </p:spPr>
      </p:pic>
      <p:pic>
        <p:nvPicPr>
          <p:cNvPr id="396" name="Google Shape;396;p42"/>
          <p:cNvPicPr preferRelativeResize="0"/>
          <p:nvPr/>
        </p:nvPicPr>
        <p:blipFill>
          <a:blip r:embed="rId4">
            <a:alphaModFix/>
          </a:blip>
          <a:stretch>
            <a:fillRect/>
          </a:stretch>
        </p:blipFill>
        <p:spPr>
          <a:xfrm>
            <a:off x="875675" y="3277500"/>
            <a:ext cx="4323725" cy="2405950"/>
          </a:xfrm>
          <a:prstGeom prst="rect">
            <a:avLst/>
          </a:prstGeom>
          <a:noFill/>
          <a:ln>
            <a:noFill/>
          </a:ln>
        </p:spPr>
      </p:pic>
      <p:sp>
        <p:nvSpPr>
          <p:cNvPr id="397" name="Google Shape;397;p42"/>
          <p:cNvSpPr txBox="1"/>
          <p:nvPr/>
        </p:nvSpPr>
        <p:spPr>
          <a:xfrm>
            <a:off x="725075" y="750125"/>
            <a:ext cx="10255200" cy="1272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4000">
                <a:solidFill>
                  <a:srgbClr val="1877F2"/>
                </a:solidFill>
                <a:latin typeface="Calibri"/>
                <a:ea typeface="Calibri"/>
                <a:cs typeface="Calibri"/>
                <a:sym typeface="Calibri"/>
              </a:rPr>
              <a:t>Principal Component Analysis - Dimensionality Reduction Technique</a:t>
            </a:r>
            <a:endParaRPr sz="4000">
              <a:solidFill>
                <a:srgbClr val="1877F2"/>
              </a:solidFill>
              <a:latin typeface="Calibri"/>
              <a:ea typeface="Calibri"/>
              <a:cs typeface="Calibri"/>
              <a:sym typeface="Calibri"/>
            </a:endParaRPr>
          </a:p>
          <a:p>
            <a:pPr indent="0" lvl="0" marL="0" rtl="0" algn="l">
              <a:lnSpc>
                <a:spcPct val="90000"/>
              </a:lnSpc>
              <a:spcBef>
                <a:spcPts val="0"/>
              </a:spcBef>
              <a:spcAft>
                <a:spcPts val="0"/>
              </a:spcAft>
              <a:buNone/>
            </a:pPr>
            <a:r>
              <a:t/>
            </a:r>
            <a:endParaRPr sz="4400">
              <a:solidFill>
                <a:srgbClr val="1877F2"/>
              </a:solidFill>
              <a:latin typeface="Calibri"/>
              <a:ea typeface="Calibri"/>
              <a:cs typeface="Calibri"/>
              <a:sym typeface="Calibri"/>
            </a:endParaRPr>
          </a:p>
          <a:p>
            <a:pPr indent="0" lvl="0" marL="0" rtl="0" algn="l">
              <a:lnSpc>
                <a:spcPct val="90000"/>
              </a:lnSpc>
              <a:spcBef>
                <a:spcPts val="0"/>
              </a:spcBef>
              <a:spcAft>
                <a:spcPts val="0"/>
              </a:spcAft>
              <a:buNone/>
            </a:pPr>
            <a:r>
              <a:rPr lang="en-US" sz="4400">
                <a:solidFill>
                  <a:srgbClr val="1877F2"/>
                </a:solidFill>
                <a:latin typeface="Calibri"/>
                <a:ea typeface="Calibri"/>
                <a:cs typeface="Calibri"/>
                <a:sym typeface="Calibri"/>
              </a:rPr>
              <a:t>PCA Scores</a:t>
            </a:r>
            <a:endParaRPr sz="4400">
              <a:solidFill>
                <a:srgbClr val="1877F2"/>
              </a:solidFill>
              <a:latin typeface="Calibri"/>
              <a:ea typeface="Calibri"/>
              <a:cs typeface="Calibri"/>
              <a:sym typeface="Calibri"/>
            </a:endParaRPr>
          </a:p>
          <a:p>
            <a:pPr indent="0" lvl="0" marL="0" rtl="0" algn="l">
              <a:lnSpc>
                <a:spcPct val="90000"/>
              </a:lnSpc>
              <a:spcBef>
                <a:spcPts val="0"/>
              </a:spcBef>
              <a:spcAft>
                <a:spcPts val="0"/>
              </a:spcAft>
              <a:buClr>
                <a:srgbClr val="2F5496"/>
              </a:buClr>
              <a:buSzPts val="4400"/>
              <a:buFont typeface="Calibri"/>
              <a:buNone/>
            </a:pPr>
            <a:r>
              <a:t/>
            </a:r>
            <a:endParaRPr sz="4400">
              <a:solidFill>
                <a:srgbClr val="1877F2"/>
              </a:solidFill>
              <a:latin typeface="Calibri"/>
              <a:ea typeface="Calibri"/>
              <a:cs typeface="Calibri"/>
              <a:sym typeface="Calibri"/>
            </a:endParaRPr>
          </a:p>
        </p:txBody>
      </p:sp>
      <p:sp>
        <p:nvSpPr>
          <p:cNvPr id="398" name="Google Shape;398;p42"/>
          <p:cNvSpPr txBox="1"/>
          <p:nvPr/>
        </p:nvSpPr>
        <p:spPr>
          <a:xfrm>
            <a:off x="6096875" y="2576825"/>
            <a:ext cx="4578600" cy="2036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3500">
                <a:solidFill>
                  <a:srgbClr val="197BF7"/>
                </a:solidFill>
                <a:latin typeface="Calibri"/>
                <a:ea typeface="Calibri"/>
                <a:cs typeface="Calibri"/>
                <a:sym typeface="Calibri"/>
              </a:rPr>
              <a:t>Important Features</a:t>
            </a:r>
            <a:endParaRPr sz="3500">
              <a:solidFill>
                <a:srgbClr val="197BF7"/>
              </a:solidFill>
              <a:latin typeface="Calibri"/>
              <a:ea typeface="Calibri"/>
              <a:cs typeface="Calibri"/>
              <a:sym typeface="Calibri"/>
            </a:endParaRPr>
          </a:p>
          <a:p>
            <a:pPr indent="-374650" lvl="0" marL="457200" rtl="0" algn="l">
              <a:spcBef>
                <a:spcPts val="0"/>
              </a:spcBef>
              <a:spcAft>
                <a:spcPts val="0"/>
              </a:spcAft>
              <a:buSzPts val="2300"/>
              <a:buFont typeface="Calibri"/>
              <a:buChar char="●"/>
            </a:pPr>
            <a:r>
              <a:rPr lang="en-US" sz="2300">
                <a:latin typeface="Calibri"/>
                <a:ea typeface="Calibri"/>
                <a:cs typeface="Calibri"/>
                <a:sym typeface="Calibri"/>
              </a:rPr>
              <a:t>Close</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US" sz="2300">
                <a:latin typeface="Calibri"/>
                <a:ea typeface="Calibri"/>
                <a:cs typeface="Calibri"/>
                <a:sym typeface="Calibri"/>
              </a:rPr>
              <a:t>High</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US" sz="2300">
                <a:latin typeface="Calibri"/>
                <a:ea typeface="Calibri"/>
                <a:cs typeface="Calibri"/>
                <a:sym typeface="Calibri"/>
              </a:rPr>
              <a:t>Volume</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US" sz="2300">
                <a:latin typeface="Calibri"/>
                <a:ea typeface="Calibri"/>
                <a:cs typeface="Calibri"/>
                <a:sym typeface="Calibri"/>
              </a:rPr>
              <a:t>Low</a:t>
            </a:r>
            <a:endParaRPr sz="23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43"/>
          <p:cNvSpPr txBox="1"/>
          <p:nvPr>
            <p:ph type="title"/>
          </p:nvPr>
        </p:nvSpPr>
        <p:spPr>
          <a:xfrm>
            <a:off x="838200" y="365125"/>
            <a:ext cx="10515600" cy="1081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4400"/>
              <a:buFont typeface="Calibri"/>
              <a:buNone/>
            </a:pPr>
            <a:r>
              <a:rPr lang="en-US">
                <a:solidFill>
                  <a:srgbClr val="2F5496"/>
                </a:solidFill>
              </a:rPr>
              <a:t>                                  </a:t>
            </a:r>
            <a:r>
              <a:rPr lang="en-US">
                <a:solidFill>
                  <a:srgbClr val="1877F2"/>
                </a:solidFill>
              </a:rPr>
              <a:t>  ARIMA</a:t>
            </a:r>
            <a:r>
              <a:rPr lang="en-US">
                <a:solidFill>
                  <a:srgbClr val="2F5496"/>
                </a:solidFill>
              </a:rPr>
              <a:t> </a:t>
            </a:r>
            <a:endParaRPr>
              <a:solidFill>
                <a:srgbClr val="2F5496"/>
              </a:solidFill>
            </a:endParaRPr>
          </a:p>
        </p:txBody>
      </p:sp>
      <p:sp>
        <p:nvSpPr>
          <p:cNvPr id="404" name="Google Shape;404;p43"/>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405" name="Google Shape;405;p43"/>
          <p:cNvPicPr preferRelativeResize="0"/>
          <p:nvPr/>
        </p:nvPicPr>
        <p:blipFill rotWithShape="1">
          <a:blip r:embed="rId4">
            <a:alphaModFix/>
          </a:blip>
          <a:srcRect b="0" l="0" r="0" t="0"/>
          <a:stretch/>
        </p:blipFill>
        <p:spPr>
          <a:xfrm>
            <a:off x="11394332" y="0"/>
            <a:ext cx="530612" cy="530612"/>
          </a:xfrm>
          <a:prstGeom prst="rect">
            <a:avLst/>
          </a:prstGeom>
          <a:noFill/>
          <a:ln>
            <a:noFill/>
          </a:ln>
        </p:spPr>
      </p:pic>
      <p:pic>
        <p:nvPicPr>
          <p:cNvPr id="406" name="Google Shape;406;p43"/>
          <p:cNvPicPr preferRelativeResize="0"/>
          <p:nvPr/>
        </p:nvPicPr>
        <p:blipFill>
          <a:blip r:embed="rId5">
            <a:alphaModFix/>
          </a:blip>
          <a:stretch>
            <a:fillRect/>
          </a:stretch>
        </p:blipFill>
        <p:spPr>
          <a:xfrm>
            <a:off x="7357325" y="864250"/>
            <a:ext cx="4449700" cy="5405563"/>
          </a:xfrm>
          <a:prstGeom prst="rect">
            <a:avLst/>
          </a:prstGeom>
          <a:noFill/>
          <a:ln>
            <a:noFill/>
          </a:ln>
        </p:spPr>
      </p:pic>
      <p:pic>
        <p:nvPicPr>
          <p:cNvPr id="407" name="Google Shape;407;p43"/>
          <p:cNvPicPr preferRelativeResize="0"/>
          <p:nvPr/>
        </p:nvPicPr>
        <p:blipFill>
          <a:blip r:embed="rId6">
            <a:alphaModFix/>
          </a:blip>
          <a:stretch>
            <a:fillRect/>
          </a:stretch>
        </p:blipFill>
        <p:spPr>
          <a:xfrm>
            <a:off x="132426" y="653963"/>
            <a:ext cx="4449701" cy="582615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44"/>
          <p:cNvSpPr txBox="1"/>
          <p:nvPr>
            <p:ph type="title"/>
          </p:nvPr>
        </p:nvSpPr>
        <p:spPr>
          <a:xfrm>
            <a:off x="838200" y="365125"/>
            <a:ext cx="10515600" cy="2193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4400"/>
              <a:buFont typeface="Calibri"/>
              <a:buNone/>
            </a:pPr>
            <a:r>
              <a:t/>
            </a:r>
            <a:endParaRPr>
              <a:solidFill>
                <a:srgbClr val="2F5496"/>
              </a:solidFill>
            </a:endParaRPr>
          </a:p>
          <a:p>
            <a:pPr indent="0" lvl="0" marL="0" rtl="0" algn="l">
              <a:lnSpc>
                <a:spcPct val="90000"/>
              </a:lnSpc>
              <a:spcBef>
                <a:spcPts val="0"/>
              </a:spcBef>
              <a:spcAft>
                <a:spcPts val="0"/>
              </a:spcAft>
              <a:buClr>
                <a:srgbClr val="2F5496"/>
              </a:buClr>
              <a:buSzPts val="4400"/>
              <a:buFont typeface="Calibri"/>
              <a:buNone/>
            </a:pPr>
            <a:r>
              <a:t/>
            </a:r>
            <a:endParaRPr>
              <a:solidFill>
                <a:srgbClr val="2F5496"/>
              </a:solidFill>
            </a:endParaRPr>
          </a:p>
        </p:txBody>
      </p:sp>
      <p:sp>
        <p:nvSpPr>
          <p:cNvPr id="413" name="Google Shape;413;p44"/>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414" name="Google Shape;414;p44"/>
          <p:cNvPicPr preferRelativeResize="0"/>
          <p:nvPr/>
        </p:nvPicPr>
        <p:blipFill rotWithShape="1">
          <a:blip r:embed="rId3">
            <a:alphaModFix/>
          </a:blip>
          <a:srcRect b="0" l="0" r="0" t="0"/>
          <a:stretch/>
        </p:blipFill>
        <p:spPr>
          <a:xfrm>
            <a:off x="11394332" y="0"/>
            <a:ext cx="530612" cy="530612"/>
          </a:xfrm>
          <a:prstGeom prst="rect">
            <a:avLst/>
          </a:prstGeom>
          <a:noFill/>
          <a:ln>
            <a:noFill/>
          </a:ln>
        </p:spPr>
      </p:pic>
      <p:sp>
        <p:nvSpPr>
          <p:cNvPr id="415" name="Google Shape;415;p44"/>
          <p:cNvSpPr txBox="1"/>
          <p:nvPr/>
        </p:nvSpPr>
        <p:spPr>
          <a:xfrm>
            <a:off x="1058175" y="1339450"/>
            <a:ext cx="7715400" cy="9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16" name="Google Shape;416;p44"/>
          <p:cNvSpPr txBox="1"/>
          <p:nvPr/>
        </p:nvSpPr>
        <p:spPr>
          <a:xfrm>
            <a:off x="838200" y="912375"/>
            <a:ext cx="7715400" cy="90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F5496"/>
              </a:buClr>
              <a:buSzPts val="4400"/>
              <a:buFont typeface="Calibri"/>
              <a:buNone/>
            </a:pPr>
            <a:r>
              <a:rPr lang="en-US" sz="4400">
                <a:solidFill>
                  <a:srgbClr val="1877F2"/>
                </a:solidFill>
                <a:latin typeface="Calibri"/>
                <a:ea typeface="Calibri"/>
                <a:cs typeface="Calibri"/>
                <a:sym typeface="Calibri"/>
              </a:rPr>
              <a:t>Predictions</a:t>
            </a:r>
            <a:endParaRPr>
              <a:solidFill>
                <a:srgbClr val="1877F2"/>
              </a:solidFill>
              <a:latin typeface="Calibri"/>
              <a:ea typeface="Calibri"/>
              <a:cs typeface="Calibri"/>
              <a:sym typeface="Calibri"/>
            </a:endParaRPr>
          </a:p>
        </p:txBody>
      </p:sp>
      <p:pic>
        <p:nvPicPr>
          <p:cNvPr id="417" name="Google Shape;417;p44"/>
          <p:cNvPicPr preferRelativeResize="0"/>
          <p:nvPr/>
        </p:nvPicPr>
        <p:blipFill>
          <a:blip r:embed="rId4">
            <a:alphaModFix/>
          </a:blip>
          <a:stretch>
            <a:fillRect/>
          </a:stretch>
        </p:blipFill>
        <p:spPr>
          <a:xfrm>
            <a:off x="281225" y="2239450"/>
            <a:ext cx="4572000" cy="3409950"/>
          </a:xfrm>
          <a:prstGeom prst="rect">
            <a:avLst/>
          </a:prstGeom>
          <a:noFill/>
          <a:ln>
            <a:noFill/>
          </a:ln>
        </p:spPr>
      </p:pic>
      <p:pic>
        <p:nvPicPr>
          <p:cNvPr id="418" name="Google Shape;418;p44"/>
          <p:cNvPicPr preferRelativeResize="0"/>
          <p:nvPr/>
        </p:nvPicPr>
        <p:blipFill>
          <a:blip r:embed="rId5">
            <a:alphaModFix/>
          </a:blip>
          <a:stretch>
            <a:fillRect/>
          </a:stretch>
        </p:blipFill>
        <p:spPr>
          <a:xfrm>
            <a:off x="5800501" y="744900"/>
            <a:ext cx="6206424" cy="5853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45"/>
          <p:cNvSpPr txBox="1"/>
          <p:nvPr>
            <p:ph type="title"/>
          </p:nvPr>
        </p:nvSpPr>
        <p:spPr>
          <a:xfrm>
            <a:off x="838200" y="365125"/>
            <a:ext cx="10515600" cy="2193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4400"/>
              <a:buFont typeface="Calibri"/>
              <a:buNone/>
            </a:pPr>
            <a:r>
              <a:t/>
            </a:r>
            <a:endParaRPr>
              <a:solidFill>
                <a:srgbClr val="2F5496"/>
              </a:solidFill>
            </a:endParaRPr>
          </a:p>
          <a:p>
            <a:pPr indent="0" lvl="0" marL="0" rtl="0" algn="l">
              <a:lnSpc>
                <a:spcPct val="90000"/>
              </a:lnSpc>
              <a:spcBef>
                <a:spcPts val="0"/>
              </a:spcBef>
              <a:spcAft>
                <a:spcPts val="0"/>
              </a:spcAft>
              <a:buClr>
                <a:srgbClr val="2F5496"/>
              </a:buClr>
              <a:buSzPts val="4400"/>
              <a:buFont typeface="Calibri"/>
              <a:buNone/>
            </a:pPr>
            <a:r>
              <a:t/>
            </a:r>
            <a:endParaRPr>
              <a:solidFill>
                <a:srgbClr val="2F5496"/>
              </a:solidFill>
            </a:endParaRPr>
          </a:p>
        </p:txBody>
      </p:sp>
      <p:sp>
        <p:nvSpPr>
          <p:cNvPr id="424" name="Google Shape;424;p45"/>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425" name="Google Shape;425;p45"/>
          <p:cNvPicPr preferRelativeResize="0"/>
          <p:nvPr/>
        </p:nvPicPr>
        <p:blipFill rotWithShape="1">
          <a:blip r:embed="rId4">
            <a:alphaModFix/>
          </a:blip>
          <a:srcRect b="0" l="0" r="0" t="0"/>
          <a:stretch/>
        </p:blipFill>
        <p:spPr>
          <a:xfrm>
            <a:off x="11394332" y="0"/>
            <a:ext cx="530612" cy="530612"/>
          </a:xfrm>
          <a:prstGeom prst="rect">
            <a:avLst/>
          </a:prstGeom>
          <a:noFill/>
          <a:ln>
            <a:noFill/>
          </a:ln>
        </p:spPr>
      </p:pic>
      <p:sp>
        <p:nvSpPr>
          <p:cNvPr id="426" name="Google Shape;426;p45"/>
          <p:cNvSpPr txBox="1"/>
          <p:nvPr/>
        </p:nvSpPr>
        <p:spPr>
          <a:xfrm>
            <a:off x="1058175" y="1339450"/>
            <a:ext cx="7715400" cy="9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27" name="Google Shape;427;p45"/>
          <p:cNvSpPr txBox="1"/>
          <p:nvPr/>
        </p:nvSpPr>
        <p:spPr>
          <a:xfrm>
            <a:off x="838200" y="912375"/>
            <a:ext cx="10413300" cy="90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4400">
                <a:solidFill>
                  <a:srgbClr val="1877F2"/>
                </a:solidFill>
                <a:latin typeface="Calibri"/>
                <a:ea typeface="Calibri"/>
                <a:cs typeface="Calibri"/>
                <a:sym typeface="Calibri"/>
              </a:rPr>
              <a:t>Ridge</a:t>
            </a:r>
            <a:r>
              <a:rPr lang="en-US" sz="4400">
                <a:solidFill>
                  <a:srgbClr val="2F5496"/>
                </a:solidFill>
                <a:latin typeface="Calibri"/>
                <a:ea typeface="Calibri"/>
                <a:cs typeface="Calibri"/>
                <a:sym typeface="Calibri"/>
              </a:rPr>
              <a:t>                                                                                   </a:t>
            </a:r>
            <a:endParaRPr>
              <a:latin typeface="Calibri"/>
              <a:ea typeface="Calibri"/>
              <a:cs typeface="Calibri"/>
              <a:sym typeface="Calibri"/>
            </a:endParaRPr>
          </a:p>
        </p:txBody>
      </p:sp>
      <p:pic>
        <p:nvPicPr>
          <p:cNvPr id="428" name="Google Shape;428;p45"/>
          <p:cNvPicPr preferRelativeResize="0"/>
          <p:nvPr/>
        </p:nvPicPr>
        <p:blipFill>
          <a:blip r:embed="rId5">
            <a:alphaModFix/>
          </a:blip>
          <a:stretch>
            <a:fillRect/>
          </a:stretch>
        </p:blipFill>
        <p:spPr>
          <a:xfrm>
            <a:off x="482750" y="1910450"/>
            <a:ext cx="11442200" cy="1578720"/>
          </a:xfrm>
          <a:prstGeom prst="rect">
            <a:avLst/>
          </a:prstGeom>
          <a:noFill/>
          <a:ln>
            <a:noFill/>
          </a:ln>
        </p:spPr>
      </p:pic>
      <p:sp>
        <p:nvSpPr>
          <p:cNvPr id="429" name="Google Shape;429;p45"/>
          <p:cNvSpPr txBox="1"/>
          <p:nvPr/>
        </p:nvSpPr>
        <p:spPr>
          <a:xfrm>
            <a:off x="765050" y="3489175"/>
            <a:ext cx="10413300" cy="90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4400">
                <a:solidFill>
                  <a:srgbClr val="1877F2"/>
                </a:solidFill>
                <a:latin typeface="Calibri"/>
                <a:ea typeface="Calibri"/>
                <a:cs typeface="Calibri"/>
                <a:sym typeface="Calibri"/>
              </a:rPr>
              <a:t>Lasso  </a:t>
            </a:r>
            <a:r>
              <a:rPr lang="en-US" sz="4400">
                <a:solidFill>
                  <a:srgbClr val="2F5496"/>
                </a:solidFill>
                <a:latin typeface="Calibri"/>
                <a:ea typeface="Calibri"/>
                <a:cs typeface="Calibri"/>
                <a:sym typeface="Calibri"/>
              </a:rPr>
              <a:t>                                </a:t>
            </a:r>
            <a:endParaRPr>
              <a:latin typeface="Calibri"/>
              <a:ea typeface="Calibri"/>
              <a:cs typeface="Calibri"/>
              <a:sym typeface="Calibri"/>
            </a:endParaRPr>
          </a:p>
        </p:txBody>
      </p:sp>
      <p:pic>
        <p:nvPicPr>
          <p:cNvPr id="430" name="Google Shape;430;p45"/>
          <p:cNvPicPr preferRelativeResize="0"/>
          <p:nvPr/>
        </p:nvPicPr>
        <p:blipFill>
          <a:blip r:embed="rId6">
            <a:alphaModFix/>
          </a:blip>
          <a:stretch>
            <a:fillRect/>
          </a:stretch>
        </p:blipFill>
        <p:spPr>
          <a:xfrm>
            <a:off x="482750" y="4541575"/>
            <a:ext cx="11527625" cy="1686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4400"/>
              <a:buFont typeface="Calibri"/>
              <a:buNone/>
            </a:pPr>
            <a:r>
              <a:rPr lang="en-US">
                <a:solidFill>
                  <a:srgbClr val="1877F2"/>
                </a:solidFill>
              </a:rPr>
              <a:t>Conclusion</a:t>
            </a:r>
            <a:endParaRPr>
              <a:solidFill>
                <a:srgbClr val="1877F2"/>
              </a:solidFill>
            </a:endParaRPr>
          </a:p>
        </p:txBody>
      </p:sp>
      <p:sp>
        <p:nvSpPr>
          <p:cNvPr id="436" name="Google Shape;436;p46"/>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437" name="Google Shape;437;p46"/>
          <p:cNvPicPr preferRelativeResize="0"/>
          <p:nvPr/>
        </p:nvPicPr>
        <p:blipFill rotWithShape="1">
          <a:blip r:embed="rId3">
            <a:alphaModFix/>
          </a:blip>
          <a:srcRect b="0" l="0" r="0" t="0"/>
          <a:stretch/>
        </p:blipFill>
        <p:spPr>
          <a:xfrm>
            <a:off x="11394332" y="0"/>
            <a:ext cx="530612" cy="530612"/>
          </a:xfrm>
          <a:prstGeom prst="rect">
            <a:avLst/>
          </a:prstGeom>
          <a:noFill/>
          <a:ln>
            <a:noFill/>
          </a:ln>
        </p:spPr>
      </p:pic>
      <p:sp>
        <p:nvSpPr>
          <p:cNvPr id="438" name="Google Shape;438;p46"/>
          <p:cNvSpPr/>
          <p:nvPr/>
        </p:nvSpPr>
        <p:spPr>
          <a:xfrm>
            <a:off x="990600" y="1671650"/>
            <a:ext cx="6186600" cy="4200600"/>
          </a:xfrm>
          <a:prstGeom prst="roundRect">
            <a:avLst>
              <a:gd fmla="val 16667" name="adj"/>
            </a:avLst>
          </a:prstGeom>
          <a:solidFill>
            <a:srgbClr val="4472C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28600" lvl="0" marL="228600" rtl="0" algn="l">
              <a:lnSpc>
                <a:spcPct val="90000"/>
              </a:lnSpc>
              <a:spcBef>
                <a:spcPts val="0"/>
              </a:spcBef>
              <a:spcAft>
                <a:spcPts val="0"/>
              </a:spcAft>
              <a:buClr>
                <a:srgbClr val="FFFFFF"/>
              </a:buClr>
              <a:buSzPts val="2800"/>
              <a:buChar char="•"/>
            </a:pPr>
            <a:r>
              <a:rPr lang="en-US" sz="2800">
                <a:solidFill>
                  <a:srgbClr val="FFFFFF"/>
                </a:solidFill>
                <a:latin typeface="Calibri"/>
                <a:ea typeface="Calibri"/>
                <a:cs typeface="Calibri"/>
                <a:sym typeface="Calibri"/>
              </a:rPr>
              <a:t>Model RMSE: 1.6211</a:t>
            </a:r>
            <a:endParaRPr sz="2800">
              <a:solidFill>
                <a:srgbClr val="FFFFFF"/>
              </a:solidFill>
              <a:latin typeface="Calibri"/>
              <a:ea typeface="Calibri"/>
              <a:cs typeface="Calibri"/>
              <a:sym typeface="Calibri"/>
            </a:endParaRPr>
          </a:p>
          <a:p>
            <a:pPr indent="-228600" lvl="0" marL="228600" rtl="0" algn="l">
              <a:lnSpc>
                <a:spcPct val="90000"/>
              </a:lnSpc>
              <a:spcBef>
                <a:spcPts val="1000"/>
              </a:spcBef>
              <a:spcAft>
                <a:spcPts val="0"/>
              </a:spcAft>
              <a:buClr>
                <a:srgbClr val="FFFFFF"/>
              </a:buClr>
              <a:buSzPts val="2800"/>
              <a:buChar char="•"/>
            </a:pPr>
            <a:r>
              <a:rPr lang="en-US" sz="2800">
                <a:solidFill>
                  <a:srgbClr val="FFFFFF"/>
                </a:solidFill>
                <a:latin typeface="Calibri"/>
                <a:ea typeface="Calibri"/>
                <a:cs typeface="Calibri"/>
                <a:sym typeface="Calibri"/>
              </a:rPr>
              <a:t>Invest Money: 10000  </a:t>
            </a:r>
            <a:endParaRPr sz="2800">
              <a:solidFill>
                <a:srgbClr val="FFFFFF"/>
              </a:solidFill>
              <a:latin typeface="Calibri"/>
              <a:ea typeface="Calibri"/>
              <a:cs typeface="Calibri"/>
              <a:sym typeface="Calibri"/>
            </a:endParaRPr>
          </a:p>
          <a:p>
            <a:pPr indent="-228600" lvl="0" marL="228600" rtl="0" algn="l">
              <a:lnSpc>
                <a:spcPct val="90000"/>
              </a:lnSpc>
              <a:spcBef>
                <a:spcPts val="1000"/>
              </a:spcBef>
              <a:spcAft>
                <a:spcPts val="0"/>
              </a:spcAft>
              <a:buClr>
                <a:srgbClr val="FFFFFF"/>
              </a:buClr>
              <a:buSzPts val="2800"/>
              <a:buChar char="•"/>
            </a:pPr>
            <a:r>
              <a:rPr lang="en-US" sz="2800">
                <a:solidFill>
                  <a:srgbClr val="FFFFFF"/>
                </a:solidFill>
                <a:latin typeface="Calibri"/>
                <a:ea typeface="Calibri"/>
                <a:cs typeface="Calibri"/>
                <a:sym typeface="Calibri"/>
              </a:rPr>
              <a:t>Number of Shares: 300</a:t>
            </a:r>
            <a:endParaRPr sz="2800">
              <a:solidFill>
                <a:srgbClr val="FFFFFF"/>
              </a:solidFill>
              <a:latin typeface="Calibri"/>
              <a:ea typeface="Calibri"/>
              <a:cs typeface="Calibri"/>
              <a:sym typeface="Calibri"/>
            </a:endParaRPr>
          </a:p>
          <a:p>
            <a:pPr indent="-228600" lvl="0" marL="228600" rtl="0" algn="l">
              <a:lnSpc>
                <a:spcPct val="90000"/>
              </a:lnSpc>
              <a:spcBef>
                <a:spcPts val="1000"/>
              </a:spcBef>
              <a:spcAft>
                <a:spcPts val="0"/>
              </a:spcAft>
              <a:buClr>
                <a:srgbClr val="FFFFFF"/>
              </a:buClr>
              <a:buSzPts val="2800"/>
              <a:buChar char="•"/>
            </a:pPr>
            <a:r>
              <a:rPr lang="en-US" sz="2800">
                <a:solidFill>
                  <a:srgbClr val="FFFFFF"/>
                </a:solidFill>
                <a:latin typeface="Calibri"/>
                <a:ea typeface="Calibri"/>
                <a:cs typeface="Calibri"/>
                <a:sym typeface="Calibri"/>
              </a:rPr>
              <a:t>Day Trade Net Profit: 110516</a:t>
            </a:r>
            <a:endParaRPr sz="2800">
              <a:solidFill>
                <a:srgbClr val="FFFFFF"/>
              </a:solidFill>
              <a:latin typeface="Calibri"/>
              <a:ea typeface="Calibri"/>
              <a:cs typeface="Calibri"/>
              <a:sym typeface="Calibri"/>
            </a:endParaRPr>
          </a:p>
          <a:p>
            <a:pPr indent="-228600" lvl="0" marL="228600" rtl="0" algn="l">
              <a:lnSpc>
                <a:spcPct val="90000"/>
              </a:lnSpc>
              <a:spcBef>
                <a:spcPts val="1000"/>
              </a:spcBef>
              <a:spcAft>
                <a:spcPts val="0"/>
              </a:spcAft>
              <a:buClr>
                <a:srgbClr val="FFFFFF"/>
              </a:buClr>
              <a:buSzPts val="2800"/>
              <a:buChar char="•"/>
            </a:pPr>
            <a:r>
              <a:rPr lang="en-US" sz="2800">
                <a:solidFill>
                  <a:srgbClr val="FFFFFF"/>
                </a:solidFill>
                <a:latin typeface="Calibri"/>
                <a:ea typeface="Calibri"/>
                <a:cs typeface="Calibri"/>
                <a:sym typeface="Calibri"/>
              </a:rPr>
              <a:t>Long Short Net Profit: 58410</a:t>
            </a:r>
            <a:endParaRPr sz="2800">
              <a:solidFill>
                <a:srgbClr val="FFFFFF"/>
              </a:solidFill>
              <a:latin typeface="Calibri"/>
              <a:ea typeface="Calibri"/>
              <a:cs typeface="Calibri"/>
              <a:sym typeface="Calibri"/>
            </a:endParaRPr>
          </a:p>
          <a:p>
            <a:pPr indent="-228600" lvl="0" marL="228600" rtl="0" algn="l">
              <a:lnSpc>
                <a:spcPct val="90000"/>
              </a:lnSpc>
              <a:spcBef>
                <a:spcPts val="1000"/>
              </a:spcBef>
              <a:spcAft>
                <a:spcPts val="0"/>
              </a:spcAft>
              <a:buClr>
                <a:srgbClr val="FFFFFF"/>
              </a:buClr>
              <a:buSzPts val="2800"/>
              <a:buChar char="•"/>
            </a:pPr>
            <a:r>
              <a:rPr lang="en-US" sz="2800">
                <a:solidFill>
                  <a:srgbClr val="FFFFFF"/>
                </a:solidFill>
                <a:latin typeface="Calibri"/>
                <a:ea typeface="Calibri"/>
                <a:cs typeface="Calibri"/>
                <a:sym typeface="Calibri"/>
              </a:rPr>
              <a:t>Number of Days: 607</a:t>
            </a:r>
            <a:endParaRPr>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47"/>
          <p:cNvSpPr txBox="1"/>
          <p:nvPr>
            <p:ph type="title"/>
          </p:nvPr>
        </p:nvSpPr>
        <p:spPr>
          <a:xfrm>
            <a:off x="4312920" y="2635885"/>
            <a:ext cx="277368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4400"/>
              <a:buFont typeface="Calibri"/>
              <a:buNone/>
            </a:pPr>
            <a:r>
              <a:rPr lang="en-US">
                <a:solidFill>
                  <a:srgbClr val="2F5496"/>
                </a:solidFill>
              </a:rPr>
              <a:t>Thank You</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4400"/>
              <a:buFont typeface="Calibri"/>
              <a:buNone/>
            </a:pPr>
            <a:r>
              <a:rPr lang="en-US">
                <a:solidFill>
                  <a:srgbClr val="2F5496"/>
                </a:solidFill>
              </a:rPr>
              <a:t>References</a:t>
            </a:r>
            <a:endParaRPr/>
          </a:p>
        </p:txBody>
      </p:sp>
      <p:sp>
        <p:nvSpPr>
          <p:cNvPr id="449" name="Google Shape;449;p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u="sng">
                <a:solidFill>
                  <a:schemeClr val="hlink"/>
                </a:solidFill>
                <a:hlinkClick r:id="rId3"/>
              </a:rPr>
              <a:t>https://www.investopedia.com/terms/m/macd.asp</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hlinkClick r:id="rId4"/>
              </a:rPr>
              <a:t>https://en.wikipedia.org/wiki/Bootstrap_model</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6"/>
          <p:cNvSpPr/>
          <p:nvPr/>
        </p:nvSpPr>
        <p:spPr>
          <a:xfrm>
            <a:off x="0" y="0"/>
            <a:ext cx="12192000" cy="562963"/>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drawing&#10;&#10;Description automatically generated" id="120" name="Google Shape;120;p16"/>
          <p:cNvPicPr preferRelativeResize="0"/>
          <p:nvPr/>
        </p:nvPicPr>
        <p:blipFill rotWithShape="1">
          <a:blip r:embed="rId3">
            <a:alphaModFix/>
          </a:blip>
          <a:srcRect b="0" l="0" r="0" t="0"/>
          <a:stretch/>
        </p:blipFill>
        <p:spPr>
          <a:xfrm>
            <a:off x="11394332" y="0"/>
            <a:ext cx="530612" cy="530612"/>
          </a:xfrm>
          <a:prstGeom prst="rect">
            <a:avLst/>
          </a:prstGeom>
          <a:noFill/>
          <a:ln>
            <a:noFill/>
          </a:ln>
        </p:spPr>
      </p:pic>
      <p:sp>
        <p:nvSpPr>
          <p:cNvPr id="121" name="Google Shape;121;p16"/>
          <p:cNvSpPr txBox="1"/>
          <p:nvPr>
            <p:ph type="title"/>
          </p:nvPr>
        </p:nvSpPr>
        <p:spPr>
          <a:xfrm>
            <a:off x="838200" y="562963"/>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877F2"/>
              </a:buClr>
              <a:buSzPts val="4400"/>
              <a:buFont typeface="Calibri"/>
              <a:buNone/>
            </a:pPr>
            <a:r>
              <a:rPr lang="en-US">
                <a:solidFill>
                  <a:srgbClr val="1877F2"/>
                </a:solidFill>
              </a:rPr>
              <a:t>Statistical Features: Returns</a:t>
            </a:r>
            <a:endParaRPr/>
          </a:p>
        </p:txBody>
      </p:sp>
      <p:pic>
        <p:nvPicPr>
          <p:cNvPr id="122" name="Google Shape;122;p16"/>
          <p:cNvPicPr preferRelativeResize="0"/>
          <p:nvPr/>
        </p:nvPicPr>
        <p:blipFill rotWithShape="1">
          <a:blip r:embed="rId4">
            <a:alphaModFix/>
          </a:blip>
          <a:srcRect b="0" l="0" r="0" t="0"/>
          <a:stretch/>
        </p:blipFill>
        <p:spPr>
          <a:xfrm>
            <a:off x="5234534" y="1888526"/>
            <a:ext cx="6119266" cy="4644874"/>
          </a:xfrm>
          <a:prstGeom prst="rect">
            <a:avLst/>
          </a:prstGeom>
          <a:noFill/>
          <a:ln>
            <a:noFill/>
          </a:ln>
        </p:spPr>
      </p:pic>
      <p:sp>
        <p:nvSpPr>
          <p:cNvPr id="123" name="Google Shape;123;p16"/>
          <p:cNvSpPr txBox="1"/>
          <p:nvPr/>
        </p:nvSpPr>
        <p:spPr>
          <a:xfrm>
            <a:off x="359923" y="1888526"/>
            <a:ext cx="4874611" cy="48013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Why work with returns?</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 To make the time series stationary, which is a desired property in statistical modeling</a:t>
            </a:r>
            <a:br>
              <a:rPr b="0" i="0" lang="en-US" sz="1800" u="none" cap="none" strike="noStrike">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Formulae: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Simple Returns:</a:t>
            </a:r>
            <a:endParaRPr/>
          </a:p>
          <a:p>
            <a:pPr indent="0" lvl="0" marL="0" marR="0" rtl="0" algn="l">
              <a:spcBef>
                <a:spcPts val="0"/>
              </a:spcBef>
              <a:spcAft>
                <a:spcPts val="0"/>
              </a:spcAft>
              <a:buNone/>
            </a:pPr>
            <a:r>
              <a:rPr i="1" lang="en-US" sz="1800">
                <a:solidFill>
                  <a:schemeClr val="dk1"/>
                </a:solidFill>
                <a:latin typeface="Calibri"/>
                <a:ea typeface="Calibri"/>
                <a:cs typeface="Calibri"/>
                <a:sym typeface="Calibri"/>
              </a:rPr>
              <a:t>R</a:t>
            </a:r>
            <a:r>
              <a:rPr baseline="-25000" i="1" lang="en-US" sz="1800">
                <a:solidFill>
                  <a:schemeClr val="dk1"/>
                </a:solidFill>
                <a:latin typeface="Calibri"/>
                <a:ea typeface="Calibri"/>
                <a:cs typeface="Calibri"/>
                <a:sym typeface="Calibri"/>
              </a:rPr>
              <a:t>t</a:t>
            </a:r>
            <a:r>
              <a:rPr i="1" lang="en-US" sz="1800">
                <a:solidFill>
                  <a:schemeClr val="dk1"/>
                </a:solidFill>
                <a:latin typeface="Calibri"/>
                <a:ea typeface="Calibri"/>
                <a:cs typeface="Calibri"/>
                <a:sym typeface="Calibri"/>
              </a:rPr>
              <a:t> = (P</a:t>
            </a:r>
            <a:r>
              <a:rPr baseline="-25000" i="1" lang="en-US" sz="1800">
                <a:solidFill>
                  <a:schemeClr val="dk1"/>
                </a:solidFill>
                <a:latin typeface="Calibri"/>
                <a:ea typeface="Calibri"/>
                <a:cs typeface="Calibri"/>
                <a:sym typeface="Calibri"/>
              </a:rPr>
              <a:t>t</a:t>
            </a:r>
            <a:r>
              <a:rPr i="1" lang="en-US" sz="1800">
                <a:solidFill>
                  <a:schemeClr val="dk1"/>
                </a:solidFill>
                <a:latin typeface="Calibri"/>
                <a:ea typeface="Calibri"/>
                <a:cs typeface="Calibri"/>
                <a:sym typeface="Calibri"/>
              </a:rPr>
              <a:t> – P</a:t>
            </a:r>
            <a:r>
              <a:rPr baseline="-25000" i="1" lang="en-US" sz="1800">
                <a:solidFill>
                  <a:schemeClr val="dk1"/>
                </a:solidFill>
                <a:latin typeface="Calibri"/>
                <a:ea typeface="Calibri"/>
                <a:cs typeface="Calibri"/>
                <a:sym typeface="Calibri"/>
              </a:rPr>
              <a:t>t-1</a:t>
            </a:r>
            <a:r>
              <a:rPr i="1" lang="en-US" sz="1800">
                <a:solidFill>
                  <a:schemeClr val="dk1"/>
                </a:solidFill>
                <a:latin typeface="Calibri"/>
                <a:ea typeface="Calibri"/>
                <a:cs typeface="Calibri"/>
                <a:sym typeface="Calibri"/>
              </a:rPr>
              <a:t>) / P</a:t>
            </a:r>
            <a:r>
              <a:rPr baseline="-25000" i="1" lang="en-US" sz="1800">
                <a:solidFill>
                  <a:schemeClr val="dk1"/>
                </a:solidFill>
                <a:latin typeface="Calibri"/>
                <a:ea typeface="Calibri"/>
                <a:cs typeface="Calibri"/>
                <a:sym typeface="Calibri"/>
              </a:rPr>
              <a:t>t-1</a:t>
            </a:r>
            <a:r>
              <a:rPr i="1" lang="en-US" sz="1800">
                <a:solidFill>
                  <a:schemeClr val="dk1"/>
                </a:solidFill>
                <a:latin typeface="Calibri"/>
                <a:ea typeface="Calibri"/>
                <a:cs typeface="Calibri"/>
                <a:sym typeface="Calibri"/>
              </a:rPr>
              <a:t> = P</a:t>
            </a:r>
            <a:r>
              <a:rPr baseline="-25000" i="1" lang="en-US" sz="1800">
                <a:solidFill>
                  <a:schemeClr val="dk1"/>
                </a:solidFill>
                <a:latin typeface="Calibri"/>
                <a:ea typeface="Calibri"/>
                <a:cs typeface="Calibri"/>
                <a:sym typeface="Calibri"/>
              </a:rPr>
              <a:t>t</a:t>
            </a:r>
            <a:r>
              <a:rPr i="1" lang="en-US" sz="1800">
                <a:solidFill>
                  <a:schemeClr val="dk1"/>
                </a:solidFill>
                <a:latin typeface="Calibri"/>
                <a:ea typeface="Calibri"/>
                <a:cs typeface="Calibri"/>
                <a:sym typeface="Calibri"/>
              </a:rPr>
              <a:t> / P</a:t>
            </a:r>
            <a:r>
              <a:rPr baseline="-25000" i="1" lang="en-US" sz="1800">
                <a:solidFill>
                  <a:schemeClr val="dk1"/>
                </a:solidFill>
                <a:latin typeface="Calibri"/>
                <a:ea typeface="Calibri"/>
                <a:cs typeface="Calibri"/>
                <a:sym typeface="Calibri"/>
              </a:rPr>
              <a:t>t-1</a:t>
            </a:r>
            <a:r>
              <a:rPr i="1" lang="en-US" sz="1800">
                <a:solidFill>
                  <a:schemeClr val="dk1"/>
                </a:solidFill>
                <a:latin typeface="Calibri"/>
                <a:ea typeface="Calibri"/>
                <a:cs typeface="Calibri"/>
                <a:sym typeface="Calibri"/>
              </a:rPr>
              <a:t> – 1</a:t>
            </a:r>
            <a:endParaRPr/>
          </a:p>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a:p>
            <a:pPr indent="0" lvl="0" marL="0" marR="0" rtl="0" algn="l">
              <a:spcBef>
                <a:spcPts val="0"/>
              </a:spcBef>
              <a:spcAft>
                <a:spcPts val="0"/>
              </a:spcAft>
              <a:buNone/>
            </a:pPr>
            <a:r>
              <a:rPr i="1" lang="en-US" sz="1800">
                <a:solidFill>
                  <a:schemeClr val="dk1"/>
                </a:solidFill>
                <a:latin typeface="Calibri"/>
                <a:ea typeface="Calibri"/>
                <a:cs typeface="Calibri"/>
                <a:sym typeface="Calibri"/>
              </a:rPr>
              <a:t>Log Returns:</a:t>
            </a:r>
            <a:endParaRPr/>
          </a:p>
          <a:p>
            <a:pPr indent="0" lvl="0" marL="0" marR="0" rtl="0" algn="l">
              <a:spcBef>
                <a:spcPts val="0"/>
              </a:spcBef>
              <a:spcAft>
                <a:spcPts val="0"/>
              </a:spcAft>
              <a:buNone/>
            </a:pPr>
            <a:r>
              <a:rPr i="1" lang="en-US" sz="1800">
                <a:solidFill>
                  <a:schemeClr val="dk1"/>
                </a:solidFill>
                <a:latin typeface="Calibri"/>
                <a:ea typeface="Calibri"/>
                <a:cs typeface="Calibri"/>
                <a:sym typeface="Calibri"/>
              </a:rPr>
              <a:t>r</a:t>
            </a:r>
            <a:r>
              <a:rPr baseline="-25000" i="1" lang="en-US" sz="1800">
                <a:solidFill>
                  <a:schemeClr val="dk1"/>
                </a:solidFill>
                <a:latin typeface="Calibri"/>
                <a:ea typeface="Calibri"/>
                <a:cs typeface="Calibri"/>
                <a:sym typeface="Calibri"/>
              </a:rPr>
              <a:t>t</a:t>
            </a:r>
            <a:r>
              <a:rPr i="1" lang="en-US" sz="1800">
                <a:solidFill>
                  <a:schemeClr val="dk1"/>
                </a:solidFill>
                <a:latin typeface="Calibri"/>
                <a:ea typeface="Calibri"/>
                <a:cs typeface="Calibri"/>
                <a:sym typeface="Calibri"/>
              </a:rPr>
              <a:t> = log(P</a:t>
            </a:r>
            <a:r>
              <a:rPr baseline="-25000" i="1" lang="en-US" sz="1800">
                <a:solidFill>
                  <a:schemeClr val="dk1"/>
                </a:solidFill>
                <a:latin typeface="Calibri"/>
                <a:ea typeface="Calibri"/>
                <a:cs typeface="Calibri"/>
                <a:sym typeface="Calibri"/>
              </a:rPr>
              <a:t>t</a:t>
            </a:r>
            <a:r>
              <a:rPr i="1" lang="en-US" sz="1800">
                <a:solidFill>
                  <a:schemeClr val="dk1"/>
                </a:solidFill>
                <a:latin typeface="Calibri"/>
                <a:ea typeface="Calibri"/>
                <a:cs typeface="Calibri"/>
                <a:sym typeface="Calibri"/>
              </a:rPr>
              <a:t> / P</a:t>
            </a:r>
            <a:r>
              <a:rPr baseline="-25000" i="1" lang="en-US" sz="1800">
                <a:solidFill>
                  <a:schemeClr val="dk1"/>
                </a:solidFill>
                <a:latin typeface="Calibri"/>
                <a:ea typeface="Calibri"/>
                <a:cs typeface="Calibri"/>
                <a:sym typeface="Calibri"/>
              </a:rPr>
              <a:t>t-1</a:t>
            </a:r>
            <a:r>
              <a:rPr i="1" lang="en-US" sz="1800">
                <a:solidFill>
                  <a:schemeClr val="dk1"/>
                </a:solidFill>
                <a:latin typeface="Calibri"/>
                <a:ea typeface="Calibri"/>
                <a:cs typeface="Calibri"/>
                <a:sym typeface="Calibri"/>
              </a:rPr>
              <a:t>) = log(P</a:t>
            </a:r>
            <a:r>
              <a:rPr baseline="-25000" i="1" lang="en-US" sz="1800">
                <a:solidFill>
                  <a:schemeClr val="dk1"/>
                </a:solidFill>
                <a:latin typeface="Calibri"/>
                <a:ea typeface="Calibri"/>
                <a:cs typeface="Calibri"/>
                <a:sym typeface="Calibri"/>
              </a:rPr>
              <a:t>t</a:t>
            </a:r>
            <a:r>
              <a:rPr i="1" lang="en-US" sz="1800">
                <a:solidFill>
                  <a:schemeClr val="dk1"/>
                </a:solidFill>
                <a:latin typeface="Calibri"/>
                <a:ea typeface="Calibri"/>
                <a:cs typeface="Calibri"/>
                <a:sym typeface="Calibri"/>
              </a:rPr>
              <a:t>) – log(P</a:t>
            </a:r>
            <a:r>
              <a:rPr baseline="-25000" i="1" lang="en-US" sz="1800">
                <a:solidFill>
                  <a:schemeClr val="dk1"/>
                </a:solidFill>
                <a:latin typeface="Calibri"/>
                <a:ea typeface="Calibri"/>
                <a:cs typeface="Calibri"/>
                <a:sym typeface="Calibri"/>
              </a:rPr>
              <a:t>t-1</a:t>
            </a:r>
            <a:r>
              <a:rPr i="1" lang="en-US" sz="18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a:p>
            <a:pPr indent="0" lvl="0" marL="0" marR="0" rtl="0" algn="l">
              <a:spcBef>
                <a:spcPts val="0"/>
              </a:spcBef>
              <a:spcAft>
                <a:spcPts val="0"/>
              </a:spcAft>
              <a:buNone/>
            </a:pPr>
            <a:r>
              <a:rPr i="1" lang="en-US" sz="1800">
                <a:solidFill>
                  <a:schemeClr val="dk1"/>
                </a:solidFill>
                <a:latin typeface="Calibri"/>
                <a:ea typeface="Calibri"/>
                <a:cs typeface="Calibri"/>
                <a:sym typeface="Calibri"/>
              </a:rPr>
              <a:t>Where</a:t>
            </a:r>
            <a:endParaRPr/>
          </a:p>
          <a:p>
            <a:pPr indent="0" lvl="0" marL="0" marR="0" rtl="0" algn="l">
              <a:spcBef>
                <a:spcPts val="0"/>
              </a:spcBef>
              <a:spcAft>
                <a:spcPts val="0"/>
              </a:spcAft>
              <a:buNone/>
            </a:pPr>
            <a:r>
              <a:rPr i="1" lang="en-US" sz="1800">
                <a:solidFill>
                  <a:schemeClr val="dk1"/>
                </a:solidFill>
                <a:latin typeface="Calibri"/>
                <a:ea typeface="Calibri"/>
                <a:cs typeface="Calibri"/>
                <a:sym typeface="Calibri"/>
              </a:rPr>
              <a:t>P</a:t>
            </a:r>
            <a:r>
              <a:rPr baseline="-25000" i="1" lang="en-US" sz="1800">
                <a:solidFill>
                  <a:schemeClr val="dk1"/>
                </a:solidFill>
                <a:latin typeface="Calibri"/>
                <a:ea typeface="Calibri"/>
                <a:cs typeface="Calibri"/>
                <a:sym typeface="Calibri"/>
              </a:rPr>
              <a:t>t</a:t>
            </a:r>
            <a:r>
              <a:rPr lang="en-US" sz="1800">
                <a:solidFill>
                  <a:schemeClr val="dk1"/>
                </a:solidFill>
                <a:latin typeface="Calibri"/>
                <a:ea typeface="Calibri"/>
                <a:cs typeface="Calibri"/>
                <a:sym typeface="Calibri"/>
              </a:rPr>
              <a:t> = price of the asset at time </a:t>
            </a:r>
            <a:r>
              <a:rPr i="1" lang="en-US" sz="1800">
                <a:solidFill>
                  <a:schemeClr val="dk1"/>
                </a:solidFill>
                <a:latin typeface="Calibri"/>
                <a:ea typeface="Calibri"/>
                <a:cs typeface="Calibri"/>
                <a:sym typeface="Calibri"/>
              </a:rPr>
              <a:t>t</a:t>
            </a: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We are defining the return from time </a:t>
            </a:r>
            <a:r>
              <a:rPr i="1" lang="en-US" sz="1800">
                <a:solidFill>
                  <a:schemeClr val="dk1"/>
                </a:solidFill>
                <a:latin typeface="Calibri"/>
                <a:ea typeface="Calibri"/>
                <a:cs typeface="Calibri"/>
                <a:sym typeface="Calibri"/>
              </a:rPr>
              <a:t>t-1</a:t>
            </a:r>
            <a:r>
              <a:rPr lang="en-US" sz="1800">
                <a:solidFill>
                  <a:schemeClr val="dk1"/>
                </a:solidFill>
                <a:latin typeface="Calibri"/>
                <a:ea typeface="Calibri"/>
                <a:cs typeface="Calibri"/>
                <a:sym typeface="Calibri"/>
              </a:rPr>
              <a:t> to time </a:t>
            </a:r>
            <a:r>
              <a:rPr i="1" lang="en-US" sz="1800">
                <a:solidFill>
                  <a:schemeClr val="dk1"/>
                </a:solidFill>
                <a:latin typeface="Calibri"/>
                <a:ea typeface="Calibri"/>
                <a:cs typeface="Calibri"/>
                <a:sym typeface="Calibri"/>
              </a:rPr>
              <a:t>t</a:t>
            </a:r>
            <a:r>
              <a:rPr lang="en-US" sz="1800">
                <a:solidFill>
                  <a:schemeClr val="dk1"/>
                </a:solidFill>
                <a:latin typeface="Calibri"/>
                <a:ea typeface="Calibri"/>
                <a:cs typeface="Calibri"/>
                <a:sym typeface="Calibri"/>
              </a:rPr>
              <a:t>.  The </a:t>
            </a:r>
            <a:r>
              <a:rPr i="1" lang="en-US" sz="1800">
                <a:solidFill>
                  <a:schemeClr val="dk1"/>
                </a:solidFill>
                <a:latin typeface="Calibri"/>
                <a:ea typeface="Calibri"/>
                <a:cs typeface="Calibri"/>
                <a:sym typeface="Calibri"/>
              </a:rPr>
              <a:t>log</a:t>
            </a:r>
            <a:r>
              <a:rPr lang="en-US" sz="1800">
                <a:solidFill>
                  <a:schemeClr val="dk1"/>
                </a:solidFill>
                <a:latin typeface="Calibri"/>
                <a:ea typeface="Calibri"/>
                <a:cs typeface="Calibri"/>
                <a:sym typeface="Calibri"/>
              </a:rPr>
              <a:t> function here is the natural logarithm.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7"/>
          <p:cNvSpPr/>
          <p:nvPr/>
        </p:nvSpPr>
        <p:spPr>
          <a:xfrm>
            <a:off x="0" y="0"/>
            <a:ext cx="12192000" cy="562963"/>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130" name="Google Shape;130;p17"/>
          <p:cNvPicPr preferRelativeResize="0"/>
          <p:nvPr/>
        </p:nvPicPr>
        <p:blipFill rotWithShape="1">
          <a:blip r:embed="rId3">
            <a:alphaModFix/>
          </a:blip>
          <a:srcRect b="0" l="0" r="0" t="0"/>
          <a:stretch/>
        </p:blipFill>
        <p:spPr>
          <a:xfrm>
            <a:off x="11394332" y="0"/>
            <a:ext cx="530612" cy="530612"/>
          </a:xfrm>
          <a:prstGeom prst="rect">
            <a:avLst/>
          </a:prstGeom>
          <a:noFill/>
          <a:ln>
            <a:noFill/>
          </a:ln>
        </p:spPr>
      </p:pic>
      <p:sp>
        <p:nvSpPr>
          <p:cNvPr id="131" name="Google Shape;131;p17"/>
          <p:cNvSpPr txBox="1"/>
          <p:nvPr>
            <p:ph type="title"/>
          </p:nvPr>
        </p:nvSpPr>
        <p:spPr>
          <a:xfrm>
            <a:off x="838200" y="562963"/>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877F2"/>
              </a:buClr>
              <a:buSzPts val="4400"/>
              <a:buFont typeface="Calibri"/>
              <a:buNone/>
            </a:pPr>
            <a:r>
              <a:rPr lang="en-US">
                <a:solidFill>
                  <a:srgbClr val="1877F2"/>
                </a:solidFill>
              </a:rPr>
              <a:t>Statistical Features: Skewness and Kurtosis</a:t>
            </a:r>
            <a:endParaRPr/>
          </a:p>
        </p:txBody>
      </p:sp>
      <p:sp>
        <p:nvSpPr>
          <p:cNvPr id="132" name="Google Shape;132;p17"/>
          <p:cNvSpPr txBox="1"/>
          <p:nvPr/>
        </p:nvSpPr>
        <p:spPr>
          <a:xfrm>
            <a:off x="359923" y="1888526"/>
            <a:ext cx="4874611" cy="3970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 the case of $FB returns, it has been observed that returns exhibit:</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N</a:t>
            </a:r>
            <a:r>
              <a:rPr b="1" lang="en-US" sz="1800">
                <a:solidFill>
                  <a:schemeClr val="dk1"/>
                </a:solidFill>
                <a:latin typeface="Calibri"/>
                <a:ea typeface="Calibri"/>
                <a:cs typeface="Calibri"/>
                <a:sym typeface="Calibri"/>
              </a:rPr>
              <a:t>egative Skewness </a:t>
            </a:r>
            <a:r>
              <a:rPr lang="en-US" sz="1800">
                <a:solidFill>
                  <a:schemeClr val="dk1"/>
                </a:solidFill>
                <a:latin typeface="Calibri"/>
                <a:ea typeface="Calibri"/>
                <a:cs typeface="Calibri"/>
                <a:sym typeface="Calibri"/>
              </a:rPr>
              <a:t>(third moment) — large negative returns occur more often than large positive ones.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Visually: The left tail is longer; the mass of the distribution is concentrated on the right side of the distribution plot.</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Excess Kurtosis</a:t>
            </a:r>
            <a:r>
              <a:rPr lang="en-US" sz="1800">
                <a:solidFill>
                  <a:schemeClr val="dk1"/>
                </a:solidFill>
                <a:latin typeface="Calibri"/>
                <a:ea typeface="Calibri"/>
                <a:cs typeface="Calibri"/>
                <a:sym typeface="Calibri"/>
              </a:rPr>
              <a:t> (fourth moment) — large (and small) returns occur more often than expected. Visually: fat-tailed and peaked distribution.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pic>
        <p:nvPicPr>
          <p:cNvPr id="133" name="Google Shape;133;p17"/>
          <p:cNvPicPr preferRelativeResize="0"/>
          <p:nvPr/>
        </p:nvPicPr>
        <p:blipFill rotWithShape="1">
          <a:blip r:embed="rId4">
            <a:alphaModFix/>
          </a:blip>
          <a:srcRect b="0" l="0" r="0" t="0"/>
          <a:stretch/>
        </p:blipFill>
        <p:spPr>
          <a:xfrm>
            <a:off x="5325803" y="1614215"/>
            <a:ext cx="6761422" cy="45189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8"/>
          <p:cNvSpPr/>
          <p:nvPr/>
        </p:nvSpPr>
        <p:spPr>
          <a:xfrm>
            <a:off x="0" y="0"/>
            <a:ext cx="12192000" cy="562963"/>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140" name="Google Shape;140;p18"/>
          <p:cNvPicPr preferRelativeResize="0"/>
          <p:nvPr/>
        </p:nvPicPr>
        <p:blipFill rotWithShape="1">
          <a:blip r:embed="rId3">
            <a:alphaModFix/>
          </a:blip>
          <a:srcRect b="0" l="0" r="0" t="0"/>
          <a:stretch/>
        </p:blipFill>
        <p:spPr>
          <a:xfrm>
            <a:off x="11394332" y="0"/>
            <a:ext cx="530612" cy="530612"/>
          </a:xfrm>
          <a:prstGeom prst="rect">
            <a:avLst/>
          </a:prstGeom>
          <a:noFill/>
          <a:ln>
            <a:noFill/>
          </a:ln>
        </p:spPr>
      </p:pic>
      <p:sp>
        <p:nvSpPr>
          <p:cNvPr id="141" name="Google Shape;141;p18"/>
          <p:cNvSpPr txBox="1"/>
          <p:nvPr>
            <p:ph type="title"/>
          </p:nvPr>
        </p:nvSpPr>
        <p:spPr>
          <a:xfrm>
            <a:off x="838200" y="562963"/>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877F2"/>
              </a:buClr>
              <a:buSzPts val="4400"/>
              <a:buFont typeface="Calibri"/>
              <a:buNone/>
            </a:pPr>
            <a:r>
              <a:rPr lang="en-US">
                <a:solidFill>
                  <a:srgbClr val="1877F2"/>
                </a:solidFill>
              </a:rPr>
              <a:t>Statistical Features: Normal Distribution</a:t>
            </a:r>
            <a:endParaRPr/>
          </a:p>
        </p:txBody>
      </p:sp>
      <p:sp>
        <p:nvSpPr>
          <p:cNvPr id="142" name="Google Shape;142;p18"/>
          <p:cNvSpPr txBox="1"/>
          <p:nvPr/>
        </p:nvSpPr>
        <p:spPr>
          <a:xfrm>
            <a:off x="359923" y="1888526"/>
            <a:ext cx="4874611" cy="28623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The red line represents the Standard Normal distribution. In the case when the returns followed Gaussian distribution, those two lines would be aligned. </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However, we see that there are differences, mostly in the tails. This further verifies that the returns are non-normal.</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143" name="Google Shape;143;p18"/>
          <p:cNvPicPr preferRelativeResize="0"/>
          <p:nvPr/>
        </p:nvPicPr>
        <p:blipFill rotWithShape="1">
          <a:blip r:embed="rId4">
            <a:alphaModFix/>
          </a:blip>
          <a:srcRect b="0" l="699" r="709" t="0"/>
          <a:stretch/>
        </p:blipFill>
        <p:spPr>
          <a:xfrm>
            <a:off x="5325803" y="1840436"/>
            <a:ext cx="6761421" cy="40664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9"/>
          <p:cNvSpPr/>
          <p:nvPr/>
        </p:nvSpPr>
        <p:spPr>
          <a:xfrm>
            <a:off x="0" y="0"/>
            <a:ext cx="12192000" cy="562963"/>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150" name="Google Shape;150;p19"/>
          <p:cNvPicPr preferRelativeResize="0"/>
          <p:nvPr/>
        </p:nvPicPr>
        <p:blipFill rotWithShape="1">
          <a:blip r:embed="rId3">
            <a:alphaModFix/>
          </a:blip>
          <a:srcRect b="0" l="0" r="0" t="0"/>
          <a:stretch/>
        </p:blipFill>
        <p:spPr>
          <a:xfrm>
            <a:off x="11394332" y="0"/>
            <a:ext cx="530612" cy="530612"/>
          </a:xfrm>
          <a:prstGeom prst="rect">
            <a:avLst/>
          </a:prstGeom>
          <a:noFill/>
          <a:ln>
            <a:noFill/>
          </a:ln>
        </p:spPr>
      </p:pic>
      <p:sp>
        <p:nvSpPr>
          <p:cNvPr id="151" name="Google Shape;151;p19"/>
          <p:cNvSpPr txBox="1"/>
          <p:nvPr>
            <p:ph type="title"/>
          </p:nvPr>
        </p:nvSpPr>
        <p:spPr>
          <a:xfrm>
            <a:off x="838200" y="562963"/>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877F2"/>
              </a:buClr>
              <a:buSzPts val="4400"/>
              <a:buFont typeface="Calibri"/>
              <a:buNone/>
            </a:pPr>
            <a:r>
              <a:rPr lang="en-US">
                <a:solidFill>
                  <a:srgbClr val="1877F2"/>
                </a:solidFill>
              </a:rPr>
              <a:t>Statistical Features: Descriptive Statistics</a:t>
            </a:r>
            <a:endParaRPr/>
          </a:p>
        </p:txBody>
      </p:sp>
      <p:sp>
        <p:nvSpPr>
          <p:cNvPr id="152" name="Google Shape;152;p19"/>
          <p:cNvSpPr txBox="1"/>
          <p:nvPr/>
        </p:nvSpPr>
        <p:spPr>
          <a:xfrm>
            <a:off x="412048" y="2089901"/>
            <a:ext cx="4874700" cy="2862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292929"/>
                </a:solidFill>
                <a:highlight>
                  <a:srgbClr val="FFFFFF"/>
                </a:highlight>
                <a:latin typeface="Calibri"/>
                <a:ea typeface="Calibri"/>
                <a:cs typeface="Calibri"/>
                <a:sym typeface="Calibri"/>
              </a:rPr>
              <a:t>The </a:t>
            </a:r>
            <a:r>
              <a:rPr lang="en-US" sz="2000">
                <a:solidFill>
                  <a:schemeClr val="hlink"/>
                </a:solidFill>
                <a:highlight>
                  <a:srgbClr val="FFFFFF"/>
                </a:highlight>
                <a:uFill>
                  <a:noFill/>
                </a:uFill>
                <a:latin typeface="Calibri"/>
                <a:ea typeface="Calibri"/>
                <a:cs typeface="Calibri"/>
                <a:sym typeface="Calibri"/>
                <a:hlinkClick r:id="rId4"/>
              </a:rPr>
              <a:t>Jarque-Bera Normality Test</a:t>
            </a:r>
            <a:r>
              <a:rPr lang="en-US" sz="2000">
                <a:solidFill>
                  <a:srgbClr val="292929"/>
                </a:solidFill>
                <a:highlight>
                  <a:srgbClr val="FFFFFF"/>
                </a:highlight>
                <a:latin typeface="Calibri"/>
                <a:ea typeface="Calibri"/>
                <a:cs typeface="Calibri"/>
                <a:sym typeface="Calibri"/>
              </a:rPr>
              <a:t> confirms our suspicions, with p-value small enough to reject the null hypothesis stating that the data follows Normal distribution.</a:t>
            </a:r>
            <a:endParaRPr sz="2200">
              <a:solidFill>
                <a:schemeClr val="dk1"/>
              </a:solidFill>
              <a:latin typeface="Calibri"/>
              <a:ea typeface="Calibri"/>
              <a:cs typeface="Calibri"/>
              <a:sym typeface="Calibri"/>
            </a:endParaRPr>
          </a:p>
        </p:txBody>
      </p:sp>
      <p:pic>
        <p:nvPicPr>
          <p:cNvPr id="153" name="Google Shape;153;p19"/>
          <p:cNvPicPr preferRelativeResize="0"/>
          <p:nvPr/>
        </p:nvPicPr>
        <p:blipFill rotWithShape="1">
          <a:blip r:embed="rId5">
            <a:alphaModFix/>
          </a:blip>
          <a:srcRect b="0" l="0" r="0" t="0"/>
          <a:stretch/>
        </p:blipFill>
        <p:spPr>
          <a:xfrm>
            <a:off x="5286750" y="1929225"/>
            <a:ext cx="6638200" cy="2999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0"/>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160" name="Google Shape;160;p20"/>
          <p:cNvPicPr preferRelativeResize="0"/>
          <p:nvPr/>
        </p:nvPicPr>
        <p:blipFill rotWithShape="1">
          <a:blip r:embed="rId3">
            <a:alphaModFix/>
          </a:blip>
          <a:srcRect b="0" l="0" r="0" t="0"/>
          <a:stretch/>
        </p:blipFill>
        <p:spPr>
          <a:xfrm>
            <a:off x="11394332" y="0"/>
            <a:ext cx="530612" cy="530612"/>
          </a:xfrm>
          <a:prstGeom prst="rect">
            <a:avLst/>
          </a:prstGeom>
          <a:noFill/>
          <a:ln>
            <a:noFill/>
          </a:ln>
        </p:spPr>
      </p:pic>
      <p:sp>
        <p:nvSpPr>
          <p:cNvPr id="161" name="Google Shape;161;p20"/>
          <p:cNvSpPr txBox="1"/>
          <p:nvPr>
            <p:ph type="title"/>
          </p:nvPr>
        </p:nvSpPr>
        <p:spPr>
          <a:xfrm>
            <a:off x="838200" y="334363"/>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877F2"/>
              </a:buClr>
              <a:buSzPts val="4400"/>
              <a:buFont typeface="Calibri"/>
              <a:buNone/>
            </a:pPr>
            <a:r>
              <a:rPr lang="en-US">
                <a:solidFill>
                  <a:srgbClr val="1877F2"/>
                </a:solidFill>
              </a:rPr>
              <a:t>Statistical Features: Autocorrelation</a:t>
            </a:r>
            <a:endParaRPr/>
          </a:p>
        </p:txBody>
      </p:sp>
      <p:sp>
        <p:nvSpPr>
          <p:cNvPr id="162" name="Google Shape;162;p20"/>
          <p:cNvSpPr txBox="1"/>
          <p:nvPr/>
        </p:nvSpPr>
        <p:spPr>
          <a:xfrm>
            <a:off x="359923" y="1888526"/>
            <a:ext cx="4874700" cy="2862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The blue area indicates the 95% confidence interval, points outside of it are statistically significant. We see that for log returns, there are only a few significant points hence no significant autocorrelation.</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Small and slowly decreasing autocorrelation is easier to observe for squared returns than in case of absolute returns.</a:t>
            </a:r>
            <a:endParaRPr sz="2000">
              <a:solidFill>
                <a:schemeClr val="dk1"/>
              </a:solidFill>
              <a:latin typeface="Calibri"/>
              <a:ea typeface="Calibri"/>
              <a:cs typeface="Calibri"/>
              <a:sym typeface="Calibri"/>
            </a:endParaRPr>
          </a:p>
        </p:txBody>
      </p:sp>
      <p:pic>
        <p:nvPicPr>
          <p:cNvPr id="163" name="Google Shape;163;p20"/>
          <p:cNvPicPr preferRelativeResize="0"/>
          <p:nvPr/>
        </p:nvPicPr>
        <p:blipFill rotWithShape="1">
          <a:blip r:embed="rId4">
            <a:alphaModFix/>
          </a:blip>
          <a:srcRect b="0" l="0" r="0" t="0"/>
          <a:stretch/>
        </p:blipFill>
        <p:spPr>
          <a:xfrm>
            <a:off x="5234624" y="1453330"/>
            <a:ext cx="6159700" cy="5099719"/>
          </a:xfrm>
          <a:prstGeom prst="rect">
            <a:avLst/>
          </a:prstGeom>
          <a:noFill/>
          <a:ln>
            <a:noFill/>
          </a:ln>
        </p:spPr>
      </p:pic>
      <p:sp>
        <p:nvSpPr>
          <p:cNvPr id="164" name="Google Shape;164;p20"/>
          <p:cNvSpPr txBox="1"/>
          <p:nvPr/>
        </p:nvSpPr>
        <p:spPr>
          <a:xfrm>
            <a:off x="7127875" y="2143125"/>
            <a:ext cx="5307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1"/>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171" name="Google Shape;171;p21"/>
          <p:cNvPicPr preferRelativeResize="0"/>
          <p:nvPr/>
        </p:nvPicPr>
        <p:blipFill rotWithShape="1">
          <a:blip r:embed="rId3">
            <a:alphaModFix/>
          </a:blip>
          <a:srcRect b="0" l="0" r="0" t="0"/>
          <a:stretch/>
        </p:blipFill>
        <p:spPr>
          <a:xfrm>
            <a:off x="11394332" y="0"/>
            <a:ext cx="530612" cy="530612"/>
          </a:xfrm>
          <a:prstGeom prst="rect">
            <a:avLst/>
          </a:prstGeom>
          <a:noFill/>
          <a:ln>
            <a:noFill/>
          </a:ln>
        </p:spPr>
      </p:pic>
      <p:sp>
        <p:nvSpPr>
          <p:cNvPr id="172" name="Google Shape;172;p21"/>
          <p:cNvSpPr txBox="1"/>
          <p:nvPr>
            <p:ph type="title"/>
          </p:nvPr>
        </p:nvSpPr>
        <p:spPr>
          <a:xfrm>
            <a:off x="762000" y="639163"/>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877F2"/>
              </a:buClr>
              <a:buSzPts val="4400"/>
              <a:buFont typeface="Calibri"/>
              <a:buNone/>
            </a:pPr>
            <a:r>
              <a:rPr lang="en-US">
                <a:solidFill>
                  <a:srgbClr val="1877F2"/>
                </a:solidFill>
              </a:rPr>
              <a:t>Supervised Learning Models for Open Pricing</a:t>
            </a:r>
            <a:endParaRPr/>
          </a:p>
        </p:txBody>
      </p:sp>
      <p:sp>
        <p:nvSpPr>
          <p:cNvPr id="173" name="Google Shape;173;p21"/>
          <p:cNvSpPr txBox="1"/>
          <p:nvPr/>
        </p:nvSpPr>
        <p:spPr>
          <a:xfrm>
            <a:off x="7127875" y="2143125"/>
            <a:ext cx="5307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74" name="Google Shape;174;p21"/>
          <p:cNvSpPr/>
          <p:nvPr/>
        </p:nvSpPr>
        <p:spPr>
          <a:xfrm>
            <a:off x="1295400" y="2176325"/>
            <a:ext cx="2406600" cy="1325700"/>
          </a:xfrm>
          <a:prstGeom prst="roundRect">
            <a:avLst>
              <a:gd fmla="val 16667" name="adj"/>
            </a:avLst>
          </a:prstGeom>
          <a:solidFill>
            <a:srgbClr val="FFFFFF"/>
          </a:solidFill>
          <a:ln cap="flat" cmpd="sng" w="28575">
            <a:solidFill>
              <a:srgbClr val="197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472C4"/>
                </a:solidFill>
              </a:rPr>
              <a:t>Kalman Filter</a:t>
            </a:r>
            <a:endParaRPr sz="2400">
              <a:solidFill>
                <a:srgbClr val="4472C4"/>
              </a:solidFill>
            </a:endParaRPr>
          </a:p>
        </p:txBody>
      </p:sp>
      <p:sp>
        <p:nvSpPr>
          <p:cNvPr id="175" name="Google Shape;175;p21"/>
          <p:cNvSpPr/>
          <p:nvPr/>
        </p:nvSpPr>
        <p:spPr>
          <a:xfrm>
            <a:off x="0" y="0"/>
            <a:ext cx="12192000" cy="5631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drawing&#10;&#10;Description automatically generated" id="176" name="Google Shape;176;p21"/>
          <p:cNvPicPr preferRelativeResize="0"/>
          <p:nvPr/>
        </p:nvPicPr>
        <p:blipFill rotWithShape="1">
          <a:blip r:embed="rId3">
            <a:alphaModFix/>
          </a:blip>
          <a:srcRect b="0" l="0" r="0" t="0"/>
          <a:stretch/>
        </p:blipFill>
        <p:spPr>
          <a:xfrm>
            <a:off x="11394332" y="0"/>
            <a:ext cx="530612" cy="530612"/>
          </a:xfrm>
          <a:prstGeom prst="rect">
            <a:avLst/>
          </a:prstGeom>
          <a:noFill/>
          <a:ln>
            <a:noFill/>
          </a:ln>
        </p:spPr>
      </p:pic>
      <p:sp>
        <p:nvSpPr>
          <p:cNvPr id="177" name="Google Shape;177;p21"/>
          <p:cNvSpPr/>
          <p:nvPr/>
        </p:nvSpPr>
        <p:spPr>
          <a:xfrm>
            <a:off x="4800600" y="2176325"/>
            <a:ext cx="2406600" cy="1325700"/>
          </a:xfrm>
          <a:prstGeom prst="roundRect">
            <a:avLst>
              <a:gd fmla="val 16667" name="adj"/>
            </a:avLst>
          </a:prstGeom>
          <a:solidFill>
            <a:srgbClr val="FFFFFF"/>
          </a:solidFill>
          <a:ln cap="flat" cmpd="sng" w="28575">
            <a:solidFill>
              <a:srgbClr val="197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472C4"/>
                </a:solidFill>
              </a:rPr>
              <a:t>Linear Regression (EMA)</a:t>
            </a:r>
            <a:endParaRPr sz="2400">
              <a:solidFill>
                <a:srgbClr val="4472C4"/>
              </a:solidFill>
            </a:endParaRPr>
          </a:p>
        </p:txBody>
      </p:sp>
      <p:sp>
        <p:nvSpPr>
          <p:cNvPr id="178" name="Google Shape;178;p21"/>
          <p:cNvSpPr/>
          <p:nvPr/>
        </p:nvSpPr>
        <p:spPr>
          <a:xfrm>
            <a:off x="8229600" y="2176325"/>
            <a:ext cx="2406600" cy="1325700"/>
          </a:xfrm>
          <a:prstGeom prst="roundRect">
            <a:avLst>
              <a:gd fmla="val 16667" name="adj"/>
            </a:avLst>
          </a:prstGeom>
          <a:solidFill>
            <a:srgbClr val="FFFFFF"/>
          </a:solidFill>
          <a:ln cap="flat" cmpd="sng" w="28575">
            <a:solidFill>
              <a:srgbClr val="197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472C4"/>
                </a:solidFill>
              </a:rPr>
              <a:t>Fama French 3 Factor</a:t>
            </a:r>
            <a:endParaRPr sz="2400">
              <a:solidFill>
                <a:srgbClr val="4472C4"/>
              </a:solidFill>
            </a:endParaRPr>
          </a:p>
        </p:txBody>
      </p:sp>
      <p:sp>
        <p:nvSpPr>
          <p:cNvPr id="179" name="Google Shape;179;p21"/>
          <p:cNvSpPr/>
          <p:nvPr/>
        </p:nvSpPr>
        <p:spPr>
          <a:xfrm>
            <a:off x="1295400" y="4386125"/>
            <a:ext cx="2406600" cy="1325700"/>
          </a:xfrm>
          <a:prstGeom prst="roundRect">
            <a:avLst>
              <a:gd fmla="val 16667" name="adj"/>
            </a:avLst>
          </a:prstGeom>
          <a:solidFill>
            <a:srgbClr val="FFFFFF"/>
          </a:solidFill>
          <a:ln cap="flat" cmpd="sng" w="28575">
            <a:solidFill>
              <a:srgbClr val="197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472C4"/>
                </a:solidFill>
              </a:rPr>
              <a:t>SVM</a:t>
            </a:r>
            <a:endParaRPr sz="2400">
              <a:solidFill>
                <a:srgbClr val="4472C4"/>
              </a:solidFill>
            </a:endParaRPr>
          </a:p>
        </p:txBody>
      </p:sp>
      <p:sp>
        <p:nvSpPr>
          <p:cNvPr id="180" name="Google Shape;180;p21"/>
          <p:cNvSpPr/>
          <p:nvPr/>
        </p:nvSpPr>
        <p:spPr>
          <a:xfrm>
            <a:off x="4876800" y="4386125"/>
            <a:ext cx="2406600" cy="1325700"/>
          </a:xfrm>
          <a:prstGeom prst="roundRect">
            <a:avLst>
              <a:gd fmla="val 16667" name="adj"/>
            </a:avLst>
          </a:prstGeom>
          <a:solidFill>
            <a:srgbClr val="FFFFFF"/>
          </a:solidFill>
          <a:ln cap="flat" cmpd="sng" w="28575">
            <a:solidFill>
              <a:srgbClr val="197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472C4"/>
                </a:solidFill>
              </a:rPr>
              <a:t>Linear Regression (MACD)</a:t>
            </a:r>
            <a:endParaRPr sz="2400">
              <a:solidFill>
                <a:srgbClr val="4472C4"/>
              </a:solidFill>
            </a:endParaRPr>
          </a:p>
        </p:txBody>
      </p:sp>
      <p:sp>
        <p:nvSpPr>
          <p:cNvPr id="181" name="Google Shape;181;p21"/>
          <p:cNvSpPr/>
          <p:nvPr/>
        </p:nvSpPr>
        <p:spPr>
          <a:xfrm>
            <a:off x="8305800" y="4386125"/>
            <a:ext cx="2406600" cy="1325700"/>
          </a:xfrm>
          <a:prstGeom prst="roundRect">
            <a:avLst>
              <a:gd fmla="val 16667" name="adj"/>
            </a:avLst>
          </a:prstGeom>
          <a:solidFill>
            <a:srgbClr val="FFFFFF"/>
          </a:solidFill>
          <a:ln cap="flat" cmpd="sng" w="28575">
            <a:solidFill>
              <a:srgbClr val="197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472C4"/>
                </a:solidFill>
              </a:rPr>
              <a:t>GARCH</a:t>
            </a:r>
            <a:endParaRPr sz="2400">
              <a:solidFill>
                <a:srgbClr val="4472C4"/>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